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3" r:id="rId2"/>
    <p:sldId id="262" r:id="rId3"/>
    <p:sldId id="256" r:id="rId4"/>
    <p:sldId id="268" r:id="rId5"/>
    <p:sldId id="269" r:id="rId6"/>
    <p:sldId id="264" r:id="rId7"/>
    <p:sldId id="270" r:id="rId8"/>
    <p:sldId id="271" r:id="rId9"/>
    <p:sldId id="265" r:id="rId10"/>
    <p:sldId id="266" r:id="rId11"/>
    <p:sldId id="267"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E8E8"/>
    <a:srgbClr val="11026A"/>
    <a:srgbClr val="003760"/>
    <a:srgbClr val="003258"/>
    <a:srgbClr val="004F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21" autoAdjust="0"/>
    <p:restoredTop sz="95204" autoAdjust="0"/>
  </p:normalViewPr>
  <p:slideViewPr>
    <p:cSldViewPr>
      <p:cViewPr>
        <p:scale>
          <a:sx n="70" d="100"/>
          <a:sy n="70" d="100"/>
        </p:scale>
        <p:origin x="-864" y="-3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807786C-38B3-4D87-AE77-CDD5EB8967CE}" type="datetimeFigureOut">
              <a:rPr lang="en-GB" smtClean="0"/>
              <a:t>13/06/2014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84B38DE-340C-4F69-82D5-DA96B82740C6}" type="slidenum">
              <a:rPr lang="en-GB" smtClean="0"/>
              <a:t>‹#›</a:t>
            </a:fld>
            <a:endParaRPr lang="en-GB"/>
          </a:p>
        </p:txBody>
      </p:sp>
    </p:spTree>
    <p:extLst>
      <p:ext uri="{BB962C8B-B14F-4D97-AF65-F5344CB8AC3E}">
        <p14:creationId xmlns:p14="http://schemas.microsoft.com/office/powerpoint/2010/main" val="2601121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DCA566C-44DC-454C-8915-E1F0FF6D5EF0}" type="datetimeFigureOut">
              <a:rPr lang="en-GB" smtClean="0"/>
              <a:t>13/06/2014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262B17-8004-412A-9482-DBFE3C354436}" type="slidenum">
              <a:rPr lang="en-GB" smtClean="0"/>
              <a:t>‹#›</a:t>
            </a:fld>
            <a:endParaRPr lang="en-GB"/>
          </a:p>
        </p:txBody>
      </p:sp>
    </p:spTree>
    <p:extLst>
      <p:ext uri="{BB962C8B-B14F-4D97-AF65-F5344CB8AC3E}">
        <p14:creationId xmlns:p14="http://schemas.microsoft.com/office/powerpoint/2010/main" val="1765332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CA566C-44DC-454C-8915-E1F0FF6D5EF0}" type="datetimeFigureOut">
              <a:rPr lang="en-GB" smtClean="0"/>
              <a:t>13/06/2014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262B17-8004-412A-9482-DBFE3C354436}" type="slidenum">
              <a:rPr lang="en-GB" smtClean="0"/>
              <a:t>‹#›</a:t>
            </a:fld>
            <a:endParaRPr lang="en-GB"/>
          </a:p>
        </p:txBody>
      </p:sp>
    </p:spTree>
    <p:extLst>
      <p:ext uri="{BB962C8B-B14F-4D97-AF65-F5344CB8AC3E}">
        <p14:creationId xmlns:p14="http://schemas.microsoft.com/office/powerpoint/2010/main" val="2593584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CA566C-44DC-454C-8915-E1F0FF6D5EF0}" type="datetimeFigureOut">
              <a:rPr lang="en-GB" smtClean="0"/>
              <a:t>13/06/2014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262B17-8004-412A-9482-DBFE3C354436}" type="slidenum">
              <a:rPr lang="en-GB" smtClean="0"/>
              <a:t>‹#›</a:t>
            </a:fld>
            <a:endParaRPr lang="en-GB"/>
          </a:p>
        </p:txBody>
      </p:sp>
    </p:spTree>
    <p:extLst>
      <p:ext uri="{BB962C8B-B14F-4D97-AF65-F5344CB8AC3E}">
        <p14:creationId xmlns:p14="http://schemas.microsoft.com/office/powerpoint/2010/main" val="1822144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CA566C-44DC-454C-8915-E1F0FF6D5EF0}" type="datetimeFigureOut">
              <a:rPr lang="en-GB" smtClean="0"/>
              <a:t>13/06/2014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262B17-8004-412A-9482-DBFE3C354436}" type="slidenum">
              <a:rPr lang="en-GB" smtClean="0"/>
              <a:t>‹#›</a:t>
            </a:fld>
            <a:endParaRPr lang="en-GB"/>
          </a:p>
        </p:txBody>
      </p:sp>
    </p:spTree>
    <p:extLst>
      <p:ext uri="{BB962C8B-B14F-4D97-AF65-F5344CB8AC3E}">
        <p14:creationId xmlns:p14="http://schemas.microsoft.com/office/powerpoint/2010/main" val="3983246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CA566C-44DC-454C-8915-E1F0FF6D5EF0}" type="datetimeFigureOut">
              <a:rPr lang="en-GB" smtClean="0"/>
              <a:t>13/06/2014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262B17-8004-412A-9482-DBFE3C354436}" type="slidenum">
              <a:rPr lang="en-GB" smtClean="0"/>
              <a:t>‹#›</a:t>
            </a:fld>
            <a:endParaRPr lang="en-GB"/>
          </a:p>
        </p:txBody>
      </p:sp>
    </p:spTree>
    <p:extLst>
      <p:ext uri="{BB962C8B-B14F-4D97-AF65-F5344CB8AC3E}">
        <p14:creationId xmlns:p14="http://schemas.microsoft.com/office/powerpoint/2010/main" val="1857652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DCA566C-44DC-454C-8915-E1F0FF6D5EF0}" type="datetimeFigureOut">
              <a:rPr lang="en-GB" smtClean="0"/>
              <a:t>13/06/2014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262B17-8004-412A-9482-DBFE3C354436}" type="slidenum">
              <a:rPr lang="en-GB" smtClean="0"/>
              <a:t>‹#›</a:t>
            </a:fld>
            <a:endParaRPr lang="en-GB"/>
          </a:p>
        </p:txBody>
      </p:sp>
    </p:spTree>
    <p:extLst>
      <p:ext uri="{BB962C8B-B14F-4D97-AF65-F5344CB8AC3E}">
        <p14:creationId xmlns:p14="http://schemas.microsoft.com/office/powerpoint/2010/main" val="356068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DCA566C-44DC-454C-8915-E1F0FF6D5EF0}" type="datetimeFigureOut">
              <a:rPr lang="en-GB" smtClean="0"/>
              <a:t>13/06/2014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0262B17-8004-412A-9482-DBFE3C354436}" type="slidenum">
              <a:rPr lang="en-GB" smtClean="0"/>
              <a:t>‹#›</a:t>
            </a:fld>
            <a:endParaRPr lang="en-GB"/>
          </a:p>
        </p:txBody>
      </p:sp>
    </p:spTree>
    <p:extLst>
      <p:ext uri="{BB962C8B-B14F-4D97-AF65-F5344CB8AC3E}">
        <p14:creationId xmlns:p14="http://schemas.microsoft.com/office/powerpoint/2010/main" val="1189889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DCA566C-44DC-454C-8915-E1F0FF6D5EF0}" type="datetimeFigureOut">
              <a:rPr lang="en-GB" smtClean="0"/>
              <a:t>13/06/2014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0262B17-8004-412A-9482-DBFE3C354436}" type="slidenum">
              <a:rPr lang="en-GB" smtClean="0"/>
              <a:t>‹#›</a:t>
            </a:fld>
            <a:endParaRPr lang="en-GB"/>
          </a:p>
        </p:txBody>
      </p:sp>
    </p:spTree>
    <p:extLst>
      <p:ext uri="{BB962C8B-B14F-4D97-AF65-F5344CB8AC3E}">
        <p14:creationId xmlns:p14="http://schemas.microsoft.com/office/powerpoint/2010/main" val="3978113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CA566C-44DC-454C-8915-E1F0FF6D5EF0}" type="datetimeFigureOut">
              <a:rPr lang="en-GB" smtClean="0"/>
              <a:t>13/06/2014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0262B17-8004-412A-9482-DBFE3C354436}" type="slidenum">
              <a:rPr lang="en-GB" smtClean="0"/>
              <a:t>‹#›</a:t>
            </a:fld>
            <a:endParaRPr lang="en-GB"/>
          </a:p>
        </p:txBody>
      </p:sp>
    </p:spTree>
    <p:extLst>
      <p:ext uri="{BB962C8B-B14F-4D97-AF65-F5344CB8AC3E}">
        <p14:creationId xmlns:p14="http://schemas.microsoft.com/office/powerpoint/2010/main" val="3886939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CA566C-44DC-454C-8915-E1F0FF6D5EF0}" type="datetimeFigureOut">
              <a:rPr lang="en-GB" smtClean="0"/>
              <a:t>13/06/2014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262B17-8004-412A-9482-DBFE3C354436}" type="slidenum">
              <a:rPr lang="en-GB" smtClean="0"/>
              <a:t>‹#›</a:t>
            </a:fld>
            <a:endParaRPr lang="en-GB"/>
          </a:p>
        </p:txBody>
      </p:sp>
    </p:spTree>
    <p:extLst>
      <p:ext uri="{BB962C8B-B14F-4D97-AF65-F5344CB8AC3E}">
        <p14:creationId xmlns:p14="http://schemas.microsoft.com/office/powerpoint/2010/main" val="135573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CA566C-44DC-454C-8915-E1F0FF6D5EF0}" type="datetimeFigureOut">
              <a:rPr lang="en-GB" smtClean="0"/>
              <a:t>13/06/2014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262B17-8004-412A-9482-DBFE3C354436}" type="slidenum">
              <a:rPr lang="en-GB" smtClean="0"/>
              <a:t>‹#›</a:t>
            </a:fld>
            <a:endParaRPr lang="en-GB"/>
          </a:p>
        </p:txBody>
      </p:sp>
    </p:spTree>
    <p:extLst>
      <p:ext uri="{BB962C8B-B14F-4D97-AF65-F5344CB8AC3E}">
        <p14:creationId xmlns:p14="http://schemas.microsoft.com/office/powerpoint/2010/main" val="549077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CA566C-44DC-454C-8915-E1F0FF6D5EF0}" type="datetimeFigureOut">
              <a:rPr lang="en-GB" smtClean="0"/>
              <a:t>13/06/2014</a:t>
            </a:fld>
            <a:endParaRPr lang="en-GB"/>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262B17-8004-412A-9482-DBFE3C354436}" type="slidenum">
              <a:rPr lang="en-GB" smtClean="0"/>
              <a:t>‹#›</a:t>
            </a:fld>
            <a:endParaRPr lang="en-GB"/>
          </a:p>
        </p:txBody>
      </p:sp>
    </p:spTree>
    <p:extLst>
      <p:ext uri="{BB962C8B-B14F-4D97-AF65-F5344CB8AC3E}">
        <p14:creationId xmlns:p14="http://schemas.microsoft.com/office/powerpoint/2010/main" val="1253126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2060848"/>
          </a:xfrm>
          <a:prstGeom prst="rect">
            <a:avLst/>
          </a:prstGeom>
          <a:solidFill>
            <a:srgbClr val="11026A"/>
          </a:solidFill>
          <a:ln w="1174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p:cNvSpPr/>
          <p:nvPr/>
        </p:nvSpPr>
        <p:spPr>
          <a:xfrm>
            <a:off x="1780169" y="188640"/>
            <a:ext cx="5538696" cy="1569660"/>
          </a:xfrm>
          <a:prstGeom prst="rect">
            <a:avLst/>
          </a:prstGeom>
          <a:noFill/>
        </p:spPr>
        <p:txBody>
          <a:bodyPr wrap="none" lIns="91440" tIns="45720" rIns="91440" bIns="45720">
            <a:spAutoFit/>
          </a:bodyPr>
          <a:lstStyle/>
          <a:p>
            <a:pPr algn="ctr"/>
            <a:r>
              <a:rPr lang="en-US" sz="3200" b="1"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Lucida Sans" panose="020B0602030504020204" pitchFamily="34" charset="0"/>
              </a:rPr>
              <a:t>Branston</a:t>
            </a:r>
            <a:r>
              <a:rPr lang="en-US" sz="32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Lucida Sans" panose="020B0602030504020204" pitchFamily="34" charset="0"/>
              </a:rPr>
              <a:t> Junior Academy</a:t>
            </a:r>
          </a:p>
          <a:p>
            <a:pPr algn="ctr"/>
            <a:r>
              <a:rPr lang="en-US" sz="32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Lucida Sans" panose="020B0602030504020204" pitchFamily="34" charset="0"/>
              </a:rPr>
              <a:t>Year 3/4 Literacy </a:t>
            </a:r>
          </a:p>
          <a:p>
            <a:pPr algn="ctr"/>
            <a:r>
              <a:rPr lang="en-US" sz="32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Lucida Sans" panose="020B0602030504020204" pitchFamily="34" charset="0"/>
              </a:rPr>
              <a:t>Scheme of Work </a:t>
            </a:r>
            <a:endParaRPr lang="en-US" sz="32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Lucida Sans" panose="020B0602030504020204" pitchFamily="34" charset="0"/>
            </a:endParaRPr>
          </a:p>
        </p:txBody>
      </p:sp>
      <p:pic>
        <p:nvPicPr>
          <p:cNvPr id="1027" name="Picture 3" descr="Academy logo 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9235" y="2420888"/>
            <a:ext cx="5040560" cy="3981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31419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7861504"/>
              </p:ext>
            </p:extLst>
          </p:nvPr>
        </p:nvGraphicFramePr>
        <p:xfrm>
          <a:off x="35492" y="980728"/>
          <a:ext cx="9108508" cy="5671566"/>
        </p:xfrm>
        <a:graphic>
          <a:graphicData uri="http://schemas.openxmlformats.org/drawingml/2006/table">
            <a:tbl>
              <a:tblPr firstRow="1" bandRow="1">
                <a:tableStyleId>{D7AC3CCA-C797-4891-BE02-D94E43425B78}</a:tableStyleId>
              </a:tblPr>
              <a:tblGrid>
                <a:gridCol w="827584"/>
                <a:gridCol w="2070231"/>
                <a:gridCol w="2070231"/>
                <a:gridCol w="2070231"/>
                <a:gridCol w="2070231"/>
              </a:tblGrid>
              <a:tr h="5671566">
                <a:tc>
                  <a:txBody>
                    <a:bodyPr/>
                    <a:lstStyle/>
                    <a:p>
                      <a:r>
                        <a:rPr lang="en-GB" sz="1000" dirty="0" smtClean="0"/>
                        <a:t>MA</a:t>
                      </a:r>
                      <a:r>
                        <a:rPr lang="en-GB" sz="1000" baseline="0" dirty="0" smtClean="0"/>
                        <a:t> Objectives </a:t>
                      </a:r>
                      <a:endParaRPr lang="en-GB" sz="1000" dirty="0"/>
                    </a:p>
                  </a:txBody>
                  <a:tcPr/>
                </a:tc>
                <a:tc>
                  <a:txBody>
                    <a:bodyPr/>
                    <a:lstStyle/>
                    <a:p>
                      <a:pPr>
                        <a:lnSpc>
                          <a:spcPct val="120000"/>
                        </a:lnSpc>
                        <a:spcAft>
                          <a:spcPts val="1200"/>
                        </a:spcAft>
                      </a:pPr>
                      <a:r>
                        <a:rPr lang="en-GB" sz="600" dirty="0" smtClean="0">
                          <a:effectLst/>
                        </a:rPr>
                        <a:t>Pupils should be taught to: </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apply their growing knowledge of root words, prefixes and suffixes (etymology and morphology) as listed in Appendix 1, both to read aloud and to understand the meaning of new words they meet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 u="none" strike="noStrike" kern="1200" cap="none" spc="0" normalizeH="0" baseline="0" noProof="0" dirty="0" smtClean="0">
                          <a:ln>
                            <a:noFill/>
                          </a:ln>
                          <a:effectLst/>
                          <a:uLnTx/>
                          <a:uFillTx/>
                        </a:rPr>
                        <a:t>read further exception words, noting the unusual correspondences between spelling and sound, and where these occur in the word. </a:t>
                      </a:r>
                      <a:endParaRPr lang="en-GB" sz="600" dirty="0" smtClean="0">
                        <a:effectLst/>
                      </a:endParaRPr>
                    </a:p>
                    <a:p>
                      <a:endParaRPr lang="en-GB" sz="600" dirty="0" smtClean="0">
                        <a:effectLst/>
                      </a:endParaRPr>
                    </a:p>
                    <a:p>
                      <a:pPr>
                        <a:lnSpc>
                          <a:spcPct val="120000"/>
                        </a:lnSpc>
                        <a:spcAft>
                          <a:spcPts val="1200"/>
                        </a:spcAft>
                      </a:pPr>
                      <a:r>
                        <a:rPr lang="en-GB" sz="600" dirty="0" smtClean="0">
                          <a:effectLst/>
                        </a:rPr>
                        <a:t>Comprehension </a:t>
                      </a:r>
                    </a:p>
                    <a:p>
                      <a:pPr>
                        <a:lnSpc>
                          <a:spcPct val="120000"/>
                        </a:lnSpc>
                        <a:spcAft>
                          <a:spcPts val="1200"/>
                        </a:spcAft>
                      </a:pPr>
                      <a:r>
                        <a:rPr lang="en-GB" sz="600" dirty="0" smtClean="0">
                          <a:effectLst/>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understand what they read, in books they can read independently, by: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checking that the text makes sense to them, discussing their understanding and explaining the meaning of words in context</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asking questions to improve their understanding of a text</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drawing inferences such as inferring characters' feelings, thoughts and motives from their actions, and justifying inferences with evidence predicting what might happen from details stated and implied</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identifying main ideas drawn from more than one paragraph  and summarising these</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identifying how language, structure, and presentation contribute to meaning </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retrieve and record information from non-fiction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 u="none" strike="noStrike" kern="1200" cap="none" spc="0" normalizeH="0" baseline="0" noProof="0" dirty="0" smtClean="0">
                          <a:ln>
                            <a:noFill/>
                          </a:ln>
                          <a:effectLst/>
                          <a:uLnTx/>
                          <a:uFillTx/>
                        </a:rPr>
                        <a:t>participate in discussion about both books that are read to them and those they can read for themselves, taking turns and listening to what others say.</a:t>
                      </a:r>
                    </a:p>
                    <a:p>
                      <a:pPr>
                        <a:lnSpc>
                          <a:spcPct val="120000"/>
                        </a:lnSpc>
                        <a:spcAft>
                          <a:spcPts val="1200"/>
                        </a:spcAft>
                      </a:pPr>
                      <a:endParaRPr lang="en-GB" sz="600" dirty="0" smtClean="0">
                        <a:effectLst/>
                        <a:latin typeface="Arial"/>
                        <a:ea typeface="Times New Roman"/>
                        <a:cs typeface="Times New Roman"/>
                      </a:endParaRPr>
                    </a:p>
                  </a:txBody>
                  <a:tcPr/>
                </a:tc>
                <a:tc>
                  <a:txBody>
                    <a:bodyPr/>
                    <a:lstStyle/>
                    <a:p>
                      <a:pPr>
                        <a:spcAft>
                          <a:spcPts val="0"/>
                        </a:spcAft>
                      </a:pPr>
                      <a:endParaRPr lang="en-GB" sz="600" dirty="0" smtClean="0">
                        <a:effectLst/>
                      </a:endParaRPr>
                    </a:p>
                    <a:p>
                      <a:pPr>
                        <a:spcAft>
                          <a:spcPts val="0"/>
                        </a:spcAft>
                      </a:pPr>
                      <a:r>
                        <a:rPr lang="en-GB" sz="600" dirty="0">
                          <a:effectLst/>
                        </a:rPr>
                        <a:t> </a:t>
                      </a:r>
                      <a:r>
                        <a:rPr lang="en-GB" sz="600" dirty="0" smtClean="0">
                          <a:effectLst/>
                        </a:rPr>
                        <a:t>Pupils </a:t>
                      </a:r>
                      <a:r>
                        <a:rPr lang="en-GB" sz="600" dirty="0">
                          <a:effectLst/>
                        </a:rPr>
                        <a:t>should be taught to</a:t>
                      </a:r>
                      <a:r>
                        <a:rPr lang="en-GB" sz="600" dirty="0" smtClean="0">
                          <a:effectLst/>
                        </a:rPr>
                        <a:t>:</a:t>
                      </a:r>
                    </a:p>
                    <a:p>
                      <a:pPr>
                        <a:spcAft>
                          <a:spcPts val="0"/>
                        </a:spcAft>
                      </a:pPr>
                      <a:endParaRPr lang="en-GB" sz="60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600" dirty="0" smtClean="0">
                          <a:effectLst/>
                        </a:rPr>
                        <a:t>Spelling (see Appendix 1)</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GB" sz="600" u="none" strike="noStrike" kern="1200" cap="none" spc="0" normalizeH="0" baseline="0" noProof="0" dirty="0" smtClean="0">
                          <a:ln>
                            <a:noFill/>
                          </a:ln>
                          <a:effectLst/>
                          <a:uLnTx/>
                          <a:uFillTx/>
                        </a:rPr>
                        <a:t>write from memory simple sentences, dictated by the teacher, that include words and punctuation taught so far</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60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600" dirty="0" smtClean="0">
                          <a:effectLst/>
                        </a:rPr>
                        <a:t>Handwriting</a:t>
                      </a:r>
                    </a:p>
                    <a:p>
                      <a:pPr>
                        <a:spcAft>
                          <a:spcPts val="0"/>
                        </a:spcAft>
                      </a:pPr>
                      <a:r>
                        <a:rPr lang="en-GB" sz="600" dirty="0" smtClean="0">
                          <a:effectLst/>
                        </a:rPr>
                        <a:t> </a:t>
                      </a:r>
                    </a:p>
                    <a:p>
                      <a:pPr>
                        <a:lnSpc>
                          <a:spcPct val="120000"/>
                        </a:lnSpc>
                        <a:spcAft>
                          <a:spcPts val="1200"/>
                        </a:spcAft>
                      </a:pPr>
                      <a:r>
                        <a:rPr lang="en-GB" sz="600" dirty="0" smtClean="0">
                          <a:effectLst/>
                        </a:rPr>
                        <a:t>Pupils should be taught to: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 u="none" strike="noStrike" kern="1200" cap="none" spc="0" normalizeH="0" baseline="0" noProof="0" dirty="0" smtClean="0">
                          <a:ln>
                            <a:noFill/>
                          </a:ln>
                          <a:effectLst/>
                          <a:uLnTx/>
                          <a:uFillTx/>
                        </a:rPr>
                        <a:t>increase the legibility, consistency and quality of their handwriting, </a:t>
                      </a:r>
                    </a:p>
                    <a:p>
                      <a:pPr>
                        <a:lnSpc>
                          <a:spcPct val="120000"/>
                        </a:lnSpc>
                        <a:spcAft>
                          <a:spcPts val="1200"/>
                        </a:spcAft>
                      </a:pPr>
                      <a:endParaRPr lang="en-GB" sz="600" dirty="0" smtClean="0">
                        <a:effectLst/>
                        <a:latin typeface="Arial"/>
                        <a:ea typeface="Times New Roman"/>
                        <a:cs typeface="Times New Roman"/>
                      </a:endParaRPr>
                    </a:p>
                  </a:txBody>
                  <a:tcPr marL="68580" marR="68580" marT="0" marB="0"/>
                </a:tc>
                <a:tc>
                  <a:txBody>
                    <a:bodyPr/>
                    <a:lstStyle/>
                    <a:p>
                      <a:pPr marL="0" marR="0" lvl="0" indent="0" algn="l" defTabSz="914400" rtl="0" eaLnBrk="1" fontAlgn="auto" latinLnBrk="0" hangingPunct="1">
                        <a:lnSpc>
                          <a:spcPct val="120000"/>
                        </a:lnSpc>
                        <a:spcBef>
                          <a:spcPts val="0"/>
                        </a:spcBef>
                        <a:spcAft>
                          <a:spcPts val="1200"/>
                        </a:spcAft>
                        <a:buClrTx/>
                        <a:buSzTx/>
                        <a:buFontTx/>
                        <a:buNone/>
                        <a:tabLst/>
                        <a:defRPr/>
                      </a:pPr>
                      <a:r>
                        <a:rPr kumimoji="0" lang="en-GB" sz="600" u="none" strike="noStrike" kern="1200" cap="none" spc="0" normalizeH="0" baseline="0" noProof="0" dirty="0" smtClean="0">
                          <a:ln>
                            <a:noFill/>
                          </a:ln>
                          <a:effectLst/>
                          <a:uLnTx/>
                          <a:uFillTx/>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plan their writing by: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discussing writing similar to that which they are planning to write in order to understand and learn from its structure, grammar and vocabulary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discussing and recording ideas</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draft and write by: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composing and rehearsing sentences orally (including dialogue), progressively building a varied and rich vocabulary and an increasing range of sentence structures (See Appendix 2)</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organising paragraphs around a theme</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in narratives, creating settings, characters and plot</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in non-narrative material, using simple organisational devices such as headings and sub-headings  </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evaluate and edit by: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assessing the effectiveness of their own and others’ writing and suggesting improvements</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proposing changes to grammar and vocabulary to improve consistency, e.g. the accurate use of pronouns in sentences</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proof-read for spelling and punctuation errors</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read aloud their own writing, to a group or the whole class, using appropriate intonation and controlling the tone and volume so that the meaning is clear. </a:t>
                      </a:r>
                    </a:p>
                    <a:p>
                      <a:pPr marL="0" marR="0" lvl="0" indent="0" algn="l" defTabSz="914400" rtl="0" eaLnBrk="1" fontAlgn="auto" latinLnBrk="0" hangingPunct="1">
                        <a:lnSpc>
                          <a:spcPct val="120000"/>
                        </a:lnSpc>
                        <a:spcBef>
                          <a:spcPts val="0"/>
                        </a:spcBef>
                        <a:spcAft>
                          <a:spcPts val="1200"/>
                        </a:spcAft>
                        <a:buClrTx/>
                        <a:buSzTx/>
                        <a:buFontTx/>
                        <a:buNone/>
                        <a:tabLst/>
                        <a:defRPr/>
                      </a:pPr>
                      <a:endPar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endParaRPr>
                    </a:p>
                  </a:txBody>
                  <a:tcPr/>
                </a:tc>
                <a:tc>
                  <a:txBody>
                    <a:bodyPr/>
                    <a:lstStyle/>
                    <a:p>
                      <a:pPr>
                        <a:lnSpc>
                          <a:spcPct val="120000"/>
                        </a:lnSpc>
                        <a:spcAft>
                          <a:spcPts val="1200"/>
                        </a:spcAft>
                      </a:pPr>
                      <a:r>
                        <a:rPr lang="en-GB" sz="600" dirty="0" smtClean="0">
                          <a:effectLst/>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indicate grammatical and other features by: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using commas after fronted adverbials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indicating possession by using the possessive apostrophe with singular and plural nouns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using and punctuating direct speech</a:t>
                      </a:r>
                    </a:p>
                    <a:p>
                      <a:pPr>
                        <a:lnSpc>
                          <a:spcPct val="120000"/>
                        </a:lnSpc>
                        <a:spcAft>
                          <a:spcPts val="1200"/>
                        </a:spcAft>
                      </a:pPr>
                      <a:endParaRPr lang="en-GB" sz="600" dirty="0" smtClean="0">
                        <a:effectLst/>
                        <a:latin typeface="Arial"/>
                        <a:ea typeface="Times New Roman"/>
                        <a:cs typeface="Times New Roman"/>
                      </a:endParaRPr>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165371377"/>
              </p:ext>
            </p:extLst>
          </p:nvPr>
        </p:nvGraphicFramePr>
        <p:xfrm>
          <a:off x="58376" y="0"/>
          <a:ext cx="9108508" cy="937260"/>
        </p:xfrm>
        <a:graphic>
          <a:graphicData uri="http://schemas.openxmlformats.org/drawingml/2006/table">
            <a:tbl>
              <a:tblPr firstRow="1" bandRow="1">
                <a:tableStyleId>{073A0DAA-6AF3-43AB-8588-CEC1D06C72B9}</a:tableStyleId>
              </a:tblPr>
              <a:tblGrid>
                <a:gridCol w="827584"/>
                <a:gridCol w="2070231"/>
                <a:gridCol w="2070231"/>
                <a:gridCol w="2070231"/>
                <a:gridCol w="2070231"/>
              </a:tblGrid>
              <a:tr h="937260">
                <a:tc>
                  <a:txBody>
                    <a:bodyPr/>
                    <a:lstStyle/>
                    <a:p>
                      <a:pPr algn="ctr"/>
                      <a:r>
                        <a:rPr lang="en-GB" sz="1600" dirty="0" smtClean="0"/>
                        <a:t>Term 3</a:t>
                      </a:r>
                    </a:p>
                    <a:p>
                      <a:pPr algn="ctr"/>
                      <a:r>
                        <a:rPr lang="en-GB" sz="1200" dirty="0" smtClean="0"/>
                        <a:t>(Summer)</a:t>
                      </a:r>
                      <a:endParaRPr lang="en-GB" sz="1200" dirty="0"/>
                    </a:p>
                  </a:txBody>
                  <a:tcPr/>
                </a:tc>
                <a:tc>
                  <a:txBody>
                    <a:bodyPr/>
                    <a:lstStyle/>
                    <a:p>
                      <a:pPr algn="ctr"/>
                      <a:r>
                        <a:rPr lang="en-GB" sz="1600" dirty="0" smtClean="0"/>
                        <a:t>Reading</a:t>
                      </a:r>
                      <a:endParaRPr lang="en-GB" sz="1600" dirty="0"/>
                    </a:p>
                  </a:txBody>
                  <a:tcPr/>
                </a:tc>
                <a:tc>
                  <a:txBody>
                    <a:bodyPr/>
                    <a:lstStyle/>
                    <a:p>
                      <a:pPr algn="ctr"/>
                      <a:r>
                        <a:rPr lang="en-GB" sz="1600" dirty="0" smtClean="0"/>
                        <a:t>Writing</a:t>
                      </a:r>
                      <a:endParaRPr lang="en-GB" sz="1600" dirty="0"/>
                    </a:p>
                  </a:txBody>
                  <a:tcPr/>
                </a:tc>
                <a:tc>
                  <a:txBody>
                    <a:bodyPr/>
                    <a:lstStyle/>
                    <a:p>
                      <a:pPr algn="ctr"/>
                      <a:r>
                        <a:rPr lang="en-GB" sz="1600" dirty="0" smtClean="0"/>
                        <a:t>Composition</a:t>
                      </a:r>
                      <a:endParaRPr lang="en-GB" sz="1600" dirty="0"/>
                    </a:p>
                  </a:txBody>
                  <a:tcPr/>
                </a:tc>
                <a:tc>
                  <a:txBody>
                    <a:bodyPr/>
                    <a:lstStyle/>
                    <a:p>
                      <a:pPr algn="ctr"/>
                      <a:r>
                        <a:rPr lang="en-GB" sz="1600" dirty="0" smtClean="0"/>
                        <a:t>Grammar</a:t>
                      </a:r>
                      <a:r>
                        <a:rPr lang="en-GB" sz="1600" baseline="0" dirty="0" smtClean="0"/>
                        <a:t> and Punctuation</a:t>
                      </a:r>
                      <a:endParaRPr lang="en-GB" sz="1600" dirty="0"/>
                    </a:p>
                  </a:txBody>
                  <a:tcPr/>
                </a:tc>
              </a:tr>
            </a:tbl>
          </a:graphicData>
        </a:graphic>
      </p:graphicFrame>
    </p:spTree>
    <p:extLst>
      <p:ext uri="{BB962C8B-B14F-4D97-AF65-F5344CB8AC3E}">
        <p14:creationId xmlns:p14="http://schemas.microsoft.com/office/powerpoint/2010/main" val="2571604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01464459"/>
              </p:ext>
            </p:extLst>
          </p:nvPr>
        </p:nvGraphicFramePr>
        <p:xfrm>
          <a:off x="43299" y="980728"/>
          <a:ext cx="9108508" cy="5559552"/>
        </p:xfrm>
        <a:graphic>
          <a:graphicData uri="http://schemas.openxmlformats.org/drawingml/2006/table">
            <a:tbl>
              <a:tblPr firstRow="1" bandRow="1">
                <a:tableStyleId>{D7AC3CCA-C797-4891-BE02-D94E43425B78}</a:tableStyleId>
              </a:tblPr>
              <a:tblGrid>
                <a:gridCol w="827584"/>
                <a:gridCol w="2070231"/>
                <a:gridCol w="2070231"/>
                <a:gridCol w="2070231"/>
                <a:gridCol w="2070231"/>
              </a:tblGrid>
              <a:tr h="52746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u="none" strike="noStrike" kern="1200" cap="none" spc="0" normalizeH="0" baseline="0" noProof="0" dirty="0" smtClean="0">
                          <a:ln>
                            <a:noFill/>
                          </a:ln>
                          <a:effectLst/>
                          <a:uLnTx/>
                          <a:uFillTx/>
                        </a:rPr>
                        <a:t>HA Objectives</a:t>
                      </a:r>
                    </a:p>
                    <a:p>
                      <a:endParaRPr lang="en-GB" sz="1000" dirty="0"/>
                    </a:p>
                  </a:txBody>
                  <a:tcPr/>
                </a:tc>
                <a:tc>
                  <a:txBody>
                    <a:bodyPr/>
                    <a:lstStyle/>
                    <a:p>
                      <a:pPr>
                        <a:lnSpc>
                          <a:spcPct val="120000"/>
                        </a:lnSpc>
                        <a:spcAft>
                          <a:spcPts val="1200"/>
                        </a:spcAft>
                      </a:pPr>
                      <a:r>
                        <a:rPr lang="en-GB" sz="600" dirty="0" smtClean="0">
                          <a:effectLst/>
                        </a:rPr>
                        <a:t>Pupils should be taught to: </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apply their growing knowledge of root words, prefixes and suffixes (morphology and etymology), as listed in Appendix 1, both to read aloud and to understand the meaning of new words that they meet.</a:t>
                      </a:r>
                      <a:endParaRPr lang="en-GB" sz="600" dirty="0" smtClean="0">
                        <a:effectLst/>
                      </a:endParaRPr>
                    </a:p>
                    <a:p>
                      <a:endParaRPr lang="en-GB" sz="600" dirty="0" smtClean="0">
                        <a:effectLst/>
                      </a:endParaRPr>
                    </a:p>
                    <a:p>
                      <a:pPr>
                        <a:lnSpc>
                          <a:spcPct val="120000"/>
                        </a:lnSpc>
                        <a:spcAft>
                          <a:spcPts val="1200"/>
                        </a:spcAft>
                      </a:pPr>
                      <a:r>
                        <a:rPr lang="en-GB" sz="600" dirty="0" smtClean="0">
                          <a:effectLst/>
                        </a:rPr>
                        <a:t>Comprehension </a:t>
                      </a:r>
                    </a:p>
                    <a:p>
                      <a:pPr>
                        <a:lnSpc>
                          <a:spcPct val="120000"/>
                        </a:lnSpc>
                        <a:spcAft>
                          <a:spcPts val="1200"/>
                        </a:spcAft>
                      </a:pPr>
                      <a:r>
                        <a:rPr lang="en-GB" sz="600" dirty="0" smtClean="0">
                          <a:effectLst/>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discuss and evaluate how authors use language, including figurative language, considering the impact on the reader   </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distinguish between statements of fact and opinion  </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retrieve, record and present information from non-fiction</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participate in discussions about books that are read to them and those they can read for themselves, building on their own and others’ ideas and challenging views courteously</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explain and discuss their understanding of what they have read, including through formal presentations and debates, maintaining a focus on the topic and using notes where necessary</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ask questions to improve their understanding of what they have read</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provide reasoned justifications for their views. </a:t>
                      </a:r>
                      <a:endPar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endParaRPr>
                    </a:p>
                  </a:txBody>
                  <a:tcPr/>
                </a:tc>
                <a:tc>
                  <a:txBody>
                    <a:bodyPr/>
                    <a:lstStyle/>
                    <a:p>
                      <a:pPr>
                        <a:spcAft>
                          <a:spcPts val="0"/>
                        </a:spcAft>
                      </a:pPr>
                      <a:endParaRPr lang="en-GB" sz="600" dirty="0" smtClean="0">
                        <a:effectLst/>
                      </a:endParaRPr>
                    </a:p>
                    <a:p>
                      <a:pPr>
                        <a:spcAft>
                          <a:spcPts val="0"/>
                        </a:spcAft>
                      </a:pPr>
                      <a:r>
                        <a:rPr lang="en-GB" sz="600" dirty="0">
                          <a:effectLst/>
                        </a:rPr>
                        <a:t> </a:t>
                      </a:r>
                      <a:r>
                        <a:rPr lang="en-GB" sz="600" dirty="0" smtClean="0">
                          <a:effectLst/>
                        </a:rPr>
                        <a:t>Pupils </a:t>
                      </a:r>
                      <a:r>
                        <a:rPr lang="en-GB" sz="600" dirty="0">
                          <a:effectLst/>
                        </a:rPr>
                        <a:t>should be taught to</a:t>
                      </a:r>
                      <a:r>
                        <a:rPr lang="en-GB" sz="600" dirty="0" smtClean="0">
                          <a:effectLst/>
                        </a:rPr>
                        <a:t>:</a:t>
                      </a:r>
                    </a:p>
                    <a:p>
                      <a:pPr>
                        <a:spcAft>
                          <a:spcPts val="0"/>
                        </a:spcAft>
                      </a:pPr>
                      <a:endParaRPr lang="en-GB" sz="60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600" dirty="0" smtClean="0">
                          <a:effectLst/>
                        </a:rPr>
                        <a:t>Spelling (see Appendix 1)</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600" dirty="0" smtClean="0">
                        <a:effectLst/>
                      </a:endParaRP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continue to distinguish between homophones and other words which are often confused</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use knowledge of morphology and etymology in spelling and understand that the spelling of some words needs to be learnt specifically, as listed in Appendix 1</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60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600" dirty="0" smtClean="0">
                          <a:effectLst/>
                        </a:rPr>
                        <a:t>Handwriting</a:t>
                      </a:r>
                    </a:p>
                    <a:p>
                      <a:pPr>
                        <a:spcAft>
                          <a:spcPts val="0"/>
                        </a:spcAft>
                      </a:pPr>
                      <a:r>
                        <a:rPr lang="en-GB" sz="600" dirty="0" smtClean="0">
                          <a:effectLst/>
                        </a:rPr>
                        <a:t> </a:t>
                      </a:r>
                    </a:p>
                    <a:p>
                      <a:pPr>
                        <a:lnSpc>
                          <a:spcPct val="120000"/>
                        </a:lnSpc>
                        <a:spcAft>
                          <a:spcPts val="1200"/>
                        </a:spcAft>
                      </a:pPr>
                      <a:r>
                        <a:rPr lang="en-GB" sz="600" dirty="0" smtClean="0">
                          <a:effectLst/>
                        </a:rPr>
                        <a:t>Pupils should be taught to:</a:t>
                      </a:r>
                    </a:p>
                    <a:p>
                      <a:pPr marL="0" marR="0" lvl="0" indent="0" algn="l" defTabSz="914400" rtl="0" eaLnBrk="1" fontAlgn="auto" latinLnBrk="0" hangingPunct="1">
                        <a:lnSpc>
                          <a:spcPct val="120000"/>
                        </a:lnSpc>
                        <a:spcBef>
                          <a:spcPts val="0"/>
                        </a:spcBef>
                        <a:spcAft>
                          <a:spcPts val="1200"/>
                        </a:spcAft>
                        <a:buClrTx/>
                        <a:buSzTx/>
                        <a:buFontTx/>
                        <a:buNone/>
                        <a:tabLst/>
                        <a:defRPr/>
                      </a:pPr>
                      <a:r>
                        <a:rPr kumimoji="0" lang="en-GB" sz="600" u="none" strike="noStrike" kern="1200" cap="none" spc="0" normalizeH="0" baseline="0" noProof="0" dirty="0" smtClean="0">
                          <a:ln>
                            <a:noFill/>
                          </a:ln>
                          <a:effectLst/>
                          <a:uLnTx/>
                          <a:uFillTx/>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write legibly, fluently, with increasing speed and personal style by: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choosing which shape of a letter to use when given choices and deciding, as part of their personal style, whether or not to join specific letters</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choosing the writing implement that is best suited for a task (e.g. quick notes, letters). </a:t>
                      </a:r>
                    </a:p>
                    <a:p>
                      <a:pPr>
                        <a:lnSpc>
                          <a:spcPct val="120000"/>
                        </a:lnSpc>
                        <a:spcAft>
                          <a:spcPts val="1200"/>
                        </a:spcAft>
                      </a:pPr>
                      <a:endParaRPr lang="en-GB" sz="600" dirty="0" smtClean="0">
                        <a:effectLst/>
                        <a:latin typeface="Arial"/>
                        <a:ea typeface="Times New Roman"/>
                        <a:cs typeface="Times New Roman"/>
                      </a:endParaRPr>
                    </a:p>
                  </a:txBody>
                  <a:tcPr marL="68580" marR="68580" marT="0" marB="0"/>
                </a:tc>
                <a:tc>
                  <a:txBody>
                    <a:bodyPr/>
                    <a:lstStyle/>
                    <a:p>
                      <a:pPr marL="0" marR="0" lvl="0" indent="0" algn="l" defTabSz="914400" rtl="0" eaLnBrk="1" fontAlgn="auto" latinLnBrk="0" hangingPunct="1">
                        <a:lnSpc>
                          <a:spcPct val="120000"/>
                        </a:lnSpc>
                        <a:spcBef>
                          <a:spcPts val="0"/>
                        </a:spcBef>
                        <a:spcAft>
                          <a:spcPts val="1200"/>
                        </a:spcAft>
                        <a:buClrTx/>
                        <a:buSzTx/>
                        <a:buFontTx/>
                        <a:buNone/>
                        <a:tabLst/>
                        <a:defRPr/>
                      </a:pPr>
                      <a:r>
                        <a:rPr kumimoji="0" lang="en-GB" sz="600" u="none" strike="noStrike" kern="1200" cap="none" spc="0" normalizeH="0" baseline="0" noProof="0" dirty="0" smtClean="0">
                          <a:ln>
                            <a:noFill/>
                          </a:ln>
                          <a:effectLst/>
                          <a:uLnTx/>
                          <a:uFillTx/>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plan their writing by: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identifying the audience for and purpose of the writing, selecting the appropriate form and using other similar writing as models for their own</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noting and developing initial ideas, drawing on reading and research where necessary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in writing narratives, considering how authors have developed characters and settings in what they have read, listened to or seen performed</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draft and write by: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selecting appropriate grammar and vocabulary, understanding how such choices can change and enhance meaning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in narratives, describing settings, characters and atmosphere and integrating dialogue to convey character and advance the action</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précising longer passages</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using a wide range of devices to build cohesion within and across paragraphs</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using further organisational and presentational devices to structure text and to guide the reader (e.g. headings, bullet points, underlining) </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evaluate and edit by: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assessing the effectiveness of their own and others’ writing</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proposing changes to grammar, vocabulary and punctuation to enhance effects and clarify meaning</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ensuring the consistent and correct use of tense throughout a piece of writing</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ensuring correct subject and verb agreement when using singular and plural, distinguishing between the language of speech and writing and choosing the appropriate register</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proof-read for spelling and punctuation errors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 u="none" strike="noStrike" kern="1200" cap="none" spc="0" normalizeH="0" baseline="0" noProof="0" dirty="0" smtClean="0">
                          <a:ln>
                            <a:noFill/>
                          </a:ln>
                          <a:effectLst/>
                          <a:uLnTx/>
                          <a:uFillTx/>
                        </a:rPr>
                        <a:t>perform their own compositions, using appropriate intonation, volume, and movement so that meaning is clear.</a:t>
                      </a:r>
                    </a:p>
                    <a:p>
                      <a:pPr marL="0" marR="0" lvl="0" indent="0" algn="l" defTabSz="914400" rtl="0" eaLnBrk="1" fontAlgn="auto" latinLnBrk="0" hangingPunct="1">
                        <a:lnSpc>
                          <a:spcPct val="120000"/>
                        </a:lnSpc>
                        <a:spcBef>
                          <a:spcPts val="0"/>
                        </a:spcBef>
                        <a:spcAft>
                          <a:spcPts val="1200"/>
                        </a:spcAft>
                        <a:buClrTx/>
                        <a:buSzTx/>
                        <a:buFontTx/>
                        <a:buNone/>
                        <a:tabLst/>
                        <a:defRPr/>
                      </a:pPr>
                      <a:endParaRPr kumimoji="0" lang="en-GB" sz="600" u="none" strike="noStrike" kern="1200" cap="none" spc="0" normalizeH="0" baseline="0" noProof="0" dirty="0" smtClean="0">
                        <a:ln>
                          <a:noFill/>
                        </a:ln>
                        <a:effectLst/>
                        <a:uLnTx/>
                        <a:uFillTx/>
                      </a:endParaRPr>
                    </a:p>
                    <a:p>
                      <a:pPr marL="0" marR="0" lvl="0" indent="0" algn="l" defTabSz="914400" rtl="0" eaLnBrk="1" fontAlgn="auto" latinLnBrk="0" hangingPunct="1">
                        <a:lnSpc>
                          <a:spcPct val="120000"/>
                        </a:lnSpc>
                        <a:spcBef>
                          <a:spcPts val="0"/>
                        </a:spcBef>
                        <a:spcAft>
                          <a:spcPts val="1200"/>
                        </a:spcAft>
                        <a:buClrTx/>
                        <a:buSzTx/>
                        <a:buFontTx/>
                        <a:buNone/>
                        <a:tabLst/>
                        <a:defRPr/>
                      </a:pPr>
                      <a:endPar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endParaRPr>
                    </a:p>
                  </a:txBody>
                  <a:tcPr/>
                </a:tc>
                <a:tc>
                  <a:txBody>
                    <a:bodyPr/>
                    <a:lstStyle/>
                    <a:p>
                      <a:pPr>
                        <a:lnSpc>
                          <a:spcPct val="120000"/>
                        </a:lnSpc>
                        <a:spcAft>
                          <a:spcPts val="1200"/>
                        </a:spcAft>
                      </a:pPr>
                      <a:r>
                        <a:rPr lang="en-GB" sz="600" dirty="0" smtClean="0">
                          <a:effectLst/>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u="none" strike="noStrike" kern="1200" cap="none" spc="0" normalizeH="0" baseline="0" noProof="0" dirty="0" smtClean="0">
                          <a:ln>
                            <a:noFill/>
                          </a:ln>
                          <a:effectLst/>
                          <a:uLnTx/>
                          <a:uFillTx/>
                        </a:rPr>
                        <a:t>indicate grammatical and other features by: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using commas to clarify meaning or avoid ambiguity in writing</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using hyphens to avoid ambiguity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using brackets, dashes or commas to indicate parenthesis</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using semi-colons, colons or dashes to mark boundaries between independent clauses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using a colon to introduce a list</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u="none" strike="noStrike" kern="1200" cap="none" spc="0" normalizeH="0" baseline="0" noProof="0" dirty="0" smtClean="0">
                          <a:ln>
                            <a:noFill/>
                          </a:ln>
                          <a:effectLst/>
                          <a:uLnTx/>
                          <a:uFillTx/>
                        </a:rPr>
                        <a:t>punctuating bullet points consistently</a:t>
                      </a:r>
                    </a:p>
                    <a:p>
                      <a:pPr>
                        <a:lnSpc>
                          <a:spcPct val="120000"/>
                        </a:lnSpc>
                        <a:spcAft>
                          <a:spcPts val="1200"/>
                        </a:spcAft>
                      </a:pPr>
                      <a:endParaRPr lang="en-GB" sz="600" dirty="0" smtClean="0">
                        <a:effectLst/>
                        <a:latin typeface="Arial"/>
                        <a:ea typeface="Times New Roman"/>
                        <a:cs typeface="Times New Roman"/>
                      </a:endParaRPr>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813963011"/>
              </p:ext>
            </p:extLst>
          </p:nvPr>
        </p:nvGraphicFramePr>
        <p:xfrm>
          <a:off x="44728" y="0"/>
          <a:ext cx="9108508" cy="937260"/>
        </p:xfrm>
        <a:graphic>
          <a:graphicData uri="http://schemas.openxmlformats.org/drawingml/2006/table">
            <a:tbl>
              <a:tblPr firstRow="1" bandRow="1">
                <a:tableStyleId>{073A0DAA-6AF3-43AB-8588-CEC1D06C72B9}</a:tableStyleId>
              </a:tblPr>
              <a:tblGrid>
                <a:gridCol w="827584"/>
                <a:gridCol w="2070231"/>
                <a:gridCol w="2070231"/>
                <a:gridCol w="2070231"/>
                <a:gridCol w="2070231"/>
              </a:tblGrid>
              <a:tr h="937260">
                <a:tc>
                  <a:txBody>
                    <a:bodyPr/>
                    <a:lstStyle/>
                    <a:p>
                      <a:pPr algn="ctr"/>
                      <a:r>
                        <a:rPr lang="en-GB" sz="1600" dirty="0" smtClean="0"/>
                        <a:t>Term 3</a:t>
                      </a:r>
                    </a:p>
                    <a:p>
                      <a:pPr algn="ctr"/>
                      <a:r>
                        <a:rPr lang="en-GB" sz="1200" dirty="0" smtClean="0"/>
                        <a:t>(Summer)</a:t>
                      </a:r>
                      <a:endParaRPr lang="en-GB" sz="1200" dirty="0"/>
                    </a:p>
                  </a:txBody>
                  <a:tcPr/>
                </a:tc>
                <a:tc>
                  <a:txBody>
                    <a:bodyPr/>
                    <a:lstStyle/>
                    <a:p>
                      <a:pPr algn="ctr"/>
                      <a:r>
                        <a:rPr lang="en-GB" sz="1600" dirty="0" smtClean="0"/>
                        <a:t>Reading</a:t>
                      </a:r>
                      <a:endParaRPr lang="en-GB" sz="1600" dirty="0"/>
                    </a:p>
                  </a:txBody>
                  <a:tcPr/>
                </a:tc>
                <a:tc>
                  <a:txBody>
                    <a:bodyPr/>
                    <a:lstStyle/>
                    <a:p>
                      <a:pPr algn="ctr"/>
                      <a:r>
                        <a:rPr lang="en-GB" sz="1600" dirty="0" smtClean="0"/>
                        <a:t>Writing</a:t>
                      </a:r>
                      <a:endParaRPr lang="en-GB" sz="1600" dirty="0"/>
                    </a:p>
                  </a:txBody>
                  <a:tcPr/>
                </a:tc>
                <a:tc>
                  <a:txBody>
                    <a:bodyPr/>
                    <a:lstStyle/>
                    <a:p>
                      <a:pPr algn="ctr"/>
                      <a:r>
                        <a:rPr lang="en-GB" sz="1600" dirty="0" smtClean="0"/>
                        <a:t>Composition</a:t>
                      </a:r>
                      <a:endParaRPr lang="en-GB" sz="1600" dirty="0"/>
                    </a:p>
                  </a:txBody>
                  <a:tcPr/>
                </a:tc>
                <a:tc>
                  <a:txBody>
                    <a:bodyPr/>
                    <a:lstStyle/>
                    <a:p>
                      <a:pPr algn="ctr"/>
                      <a:r>
                        <a:rPr lang="en-GB" sz="1600" dirty="0" smtClean="0"/>
                        <a:t>Grammar</a:t>
                      </a:r>
                      <a:r>
                        <a:rPr lang="en-GB" sz="1600" baseline="0" dirty="0" smtClean="0"/>
                        <a:t> and Punctuation</a:t>
                      </a:r>
                      <a:endParaRPr lang="en-GB" sz="1600" dirty="0"/>
                    </a:p>
                  </a:txBody>
                  <a:tcPr/>
                </a:tc>
              </a:tr>
            </a:tbl>
          </a:graphicData>
        </a:graphic>
      </p:graphicFrame>
    </p:spTree>
    <p:extLst>
      <p:ext uri="{BB962C8B-B14F-4D97-AF65-F5344CB8AC3E}">
        <p14:creationId xmlns:p14="http://schemas.microsoft.com/office/powerpoint/2010/main" val="3048485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404664"/>
            <a:ext cx="8352928" cy="2308324"/>
          </a:xfrm>
          <a:prstGeom prst="rect">
            <a:avLst/>
          </a:prstGeom>
        </p:spPr>
        <p:txBody>
          <a:bodyPr wrap="square">
            <a:spAutoFit/>
          </a:bodyPr>
          <a:lstStyle/>
          <a:p>
            <a:pPr lvl="0"/>
            <a:r>
              <a:rPr lang="en-GB" dirty="0">
                <a:solidFill>
                  <a:prstClr val="black"/>
                </a:solidFill>
              </a:rPr>
              <a:t>This curriculum provides an overview and guidance to the year 3/4 teachers as a starting point for planning. Teacher assessment will play a large role within this curriculum overview and so objectives that are covered may change according to teacher judgement. </a:t>
            </a:r>
          </a:p>
          <a:p>
            <a:pPr lvl="0"/>
            <a:endParaRPr lang="en-GB" dirty="0">
              <a:solidFill>
                <a:prstClr val="black"/>
              </a:solidFill>
            </a:endParaRPr>
          </a:p>
          <a:p>
            <a:pPr lvl="0"/>
            <a:r>
              <a:rPr lang="en-GB" dirty="0">
                <a:solidFill>
                  <a:prstClr val="black"/>
                </a:solidFill>
              </a:rPr>
              <a:t>Within the Literacy Curriculum, many of the skills go hand in hand. As a result this curriculum provides a focus for planning, but many of the objective from other terms will also play a vital part. </a:t>
            </a:r>
          </a:p>
        </p:txBody>
      </p:sp>
    </p:spTree>
    <p:extLst>
      <p:ext uri="{BB962C8B-B14F-4D97-AF65-F5344CB8AC3E}">
        <p14:creationId xmlns:p14="http://schemas.microsoft.com/office/powerpoint/2010/main" val="2121347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456620318"/>
              </p:ext>
            </p:extLst>
          </p:nvPr>
        </p:nvGraphicFramePr>
        <p:xfrm>
          <a:off x="-2" y="-1"/>
          <a:ext cx="9108508" cy="4970907"/>
        </p:xfrm>
        <a:graphic>
          <a:graphicData uri="http://schemas.openxmlformats.org/drawingml/2006/table">
            <a:tbl>
              <a:tblPr firstRow="1" bandRow="1">
                <a:tableStyleId>{073A0DAA-6AF3-43AB-8588-CEC1D06C72B9}</a:tableStyleId>
              </a:tblPr>
              <a:tblGrid>
                <a:gridCol w="827584"/>
                <a:gridCol w="2070231"/>
                <a:gridCol w="2070231"/>
                <a:gridCol w="2070231"/>
                <a:gridCol w="2070231"/>
              </a:tblGrid>
              <a:tr h="937260">
                <a:tc>
                  <a:txBody>
                    <a:bodyPr/>
                    <a:lstStyle/>
                    <a:p>
                      <a:pPr algn="ctr"/>
                      <a:r>
                        <a:rPr lang="en-GB" sz="1600" dirty="0" smtClean="0"/>
                        <a:t>Term 1</a:t>
                      </a:r>
                    </a:p>
                    <a:p>
                      <a:pPr algn="ctr"/>
                      <a:r>
                        <a:rPr lang="en-GB" sz="1200" dirty="0" smtClean="0"/>
                        <a:t>(Autumn)</a:t>
                      </a:r>
                      <a:endParaRPr lang="en-GB"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GB" sz="1600" dirty="0" smtClean="0"/>
                        <a:t>Reading</a:t>
                      </a:r>
                      <a:endParaRPr lang="en-GB" sz="16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GB" sz="1600" dirty="0" smtClean="0"/>
                        <a:t>Writing</a:t>
                      </a:r>
                      <a:endParaRPr lang="en-GB" sz="16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GB" sz="1600" dirty="0" smtClean="0"/>
                        <a:t>Composition</a:t>
                      </a:r>
                      <a:endParaRPr lang="en-GB" sz="16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GB" sz="1600" dirty="0" smtClean="0"/>
                        <a:t>Grammar</a:t>
                      </a:r>
                      <a:r>
                        <a:rPr lang="en-GB" sz="1600" baseline="0" dirty="0" smtClean="0"/>
                        <a:t> and Punctuation</a:t>
                      </a:r>
                      <a:endParaRPr lang="en-GB" sz="16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4033647">
                <a:tc>
                  <a:txBody>
                    <a:bodyPr/>
                    <a:lstStyle/>
                    <a:p>
                      <a:r>
                        <a:rPr lang="en-GB" sz="1000" dirty="0" smtClean="0"/>
                        <a:t>LA Objectives</a:t>
                      </a:r>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8E8"/>
                    </a:solidFill>
                  </a:tcPr>
                </a:tc>
                <a:tc>
                  <a:txBody>
                    <a:bodyPr/>
                    <a:lstStyle/>
                    <a:p>
                      <a:pPr>
                        <a:lnSpc>
                          <a:spcPct val="120000"/>
                        </a:lnSpc>
                        <a:spcAft>
                          <a:spcPts val="1200"/>
                        </a:spcAft>
                      </a:pPr>
                      <a:r>
                        <a:rPr lang="en-GB" sz="500" dirty="0" smtClean="0">
                          <a:effectLst/>
                          <a:latin typeface="Arial"/>
                          <a:ea typeface="Times New Roman"/>
                          <a:cs typeface="Arial"/>
                        </a:rPr>
                        <a:t>Pupils should be taught to: </a:t>
                      </a:r>
                      <a:endParaRPr lang="en-GB" sz="500" dirty="0" smtClean="0">
                        <a:effectLst/>
                        <a:latin typeface="Arial"/>
                        <a:ea typeface="Times New Roman"/>
                        <a:cs typeface="Times New Roman"/>
                      </a:endParaRPr>
                    </a:p>
                    <a:p>
                      <a:pPr marL="342900" lvl="0" indent="-342900">
                        <a:lnSpc>
                          <a:spcPct val="120000"/>
                        </a:lnSpc>
                        <a:spcAft>
                          <a:spcPts val="300"/>
                        </a:spcAft>
                        <a:buClr>
                          <a:srgbClr val="104F75"/>
                        </a:buClr>
                        <a:buSzPts val="1200"/>
                        <a:buFont typeface="Wingdings"/>
                        <a:buChar char=""/>
                        <a:tabLst>
                          <a:tab pos="450215" algn="l"/>
                        </a:tabLst>
                      </a:pPr>
                      <a:r>
                        <a:rPr lang="en-GB" sz="500" dirty="0" smtClean="0">
                          <a:effectLst/>
                          <a:latin typeface="Arial"/>
                          <a:ea typeface="Times New Roman"/>
                          <a:cs typeface="Times New Roman"/>
                        </a:rPr>
                        <a:t>continue to apply phonic knowledge and skills as the route to decode words until automatic decoding has become embedded and reading is fluent</a:t>
                      </a:r>
                    </a:p>
                    <a:p>
                      <a:pPr marL="342900" lvl="0" indent="-342900">
                        <a:lnSpc>
                          <a:spcPct val="120000"/>
                        </a:lnSpc>
                        <a:spcAft>
                          <a:spcPts val="300"/>
                        </a:spcAft>
                        <a:buClr>
                          <a:srgbClr val="104F75"/>
                        </a:buClr>
                        <a:buSzPts val="1200"/>
                        <a:buFont typeface="Wingdings"/>
                        <a:buChar char=""/>
                        <a:tabLst>
                          <a:tab pos="450215" algn="l"/>
                        </a:tabLst>
                      </a:pPr>
                      <a:r>
                        <a:rPr lang="en-GB" sz="500" dirty="0" smtClean="0">
                          <a:effectLst/>
                          <a:latin typeface="Arial"/>
                          <a:ea typeface="Times New Roman"/>
                          <a:cs typeface="Times New Roman"/>
                        </a:rPr>
                        <a:t>read accurately by blending the sounds in words that contain the graphemes taught so far, especially recognising alternative sounds for graphemes</a:t>
                      </a:r>
                    </a:p>
                    <a:p>
                      <a:endParaRPr lang="en-GB" sz="500" dirty="0" smtClean="0">
                        <a:effectLst/>
                        <a:latin typeface="Arial"/>
                        <a:ea typeface="Times New Roman"/>
                        <a:cs typeface="Times New Roman"/>
                      </a:endParaRPr>
                    </a:p>
                    <a:p>
                      <a:pPr>
                        <a:lnSpc>
                          <a:spcPct val="120000"/>
                        </a:lnSpc>
                        <a:spcAft>
                          <a:spcPts val="1200"/>
                        </a:spcAft>
                      </a:pPr>
                      <a:r>
                        <a:rPr lang="en-GB" sz="500" b="0" dirty="0" smtClean="0">
                          <a:effectLst/>
                          <a:latin typeface="Arial"/>
                          <a:ea typeface="Times New Roman"/>
                          <a:cs typeface="Arial"/>
                        </a:rPr>
                        <a:t>Comprehension </a:t>
                      </a:r>
                      <a:endParaRPr lang="en-GB" sz="500" b="0" dirty="0" smtClean="0">
                        <a:effectLst/>
                        <a:latin typeface="Arial"/>
                        <a:ea typeface="Times New Roman"/>
                        <a:cs typeface="Times New Roman"/>
                      </a:endParaRPr>
                    </a:p>
                    <a:p>
                      <a:pPr>
                        <a:lnSpc>
                          <a:spcPct val="120000"/>
                        </a:lnSpc>
                        <a:spcAft>
                          <a:spcPts val="1200"/>
                        </a:spcAft>
                      </a:pPr>
                      <a:r>
                        <a:rPr lang="en-GB" sz="500" dirty="0" smtClean="0">
                          <a:effectLst/>
                          <a:latin typeface="Arial"/>
                          <a:ea typeface="Times New Roman"/>
                          <a:cs typeface="Arial"/>
                        </a:rPr>
                        <a:t>Pupils should be taught to:</a:t>
                      </a:r>
                      <a:endParaRPr lang="en-GB" sz="500" dirty="0" smtClean="0">
                        <a:effectLst/>
                        <a:latin typeface="Arial"/>
                        <a:ea typeface="Times New Roman"/>
                        <a:cs typeface="Times New Roman"/>
                      </a:endParaRPr>
                    </a:p>
                    <a:p>
                      <a:pPr marL="342900" lvl="0" indent="-342900">
                        <a:lnSpc>
                          <a:spcPct val="120000"/>
                        </a:lnSpc>
                        <a:spcAft>
                          <a:spcPts val="300"/>
                        </a:spcAft>
                        <a:buClr>
                          <a:srgbClr val="104F75"/>
                        </a:buClr>
                        <a:buSzPts val="1200"/>
                        <a:buFont typeface="Wingdings"/>
                        <a:buChar char=""/>
                        <a:tabLst>
                          <a:tab pos="450215" algn="l"/>
                        </a:tabLst>
                      </a:pPr>
                      <a:r>
                        <a:rPr lang="en-GB" sz="500" dirty="0" smtClean="0">
                          <a:effectLst/>
                          <a:latin typeface="Arial"/>
                          <a:ea typeface="Times New Roman"/>
                          <a:cs typeface="Times New Roman"/>
                        </a:rPr>
                        <a:t>develop pleasure in reading, motivation to read and understanding by:</a:t>
                      </a:r>
                    </a:p>
                    <a:p>
                      <a:pPr marL="342900" lvl="0" indent="-342900">
                        <a:lnSpc>
                          <a:spcPct val="120000"/>
                        </a:lnSpc>
                        <a:spcAft>
                          <a:spcPts val="300"/>
                        </a:spcAft>
                        <a:buClr>
                          <a:srgbClr val="104F75"/>
                        </a:buClr>
                        <a:buFont typeface="Wingdings"/>
                        <a:buChar char=""/>
                      </a:pPr>
                      <a:r>
                        <a:rPr lang="en-GB" sz="500" dirty="0" smtClean="0">
                          <a:effectLst/>
                          <a:latin typeface="Arial"/>
                          <a:ea typeface="Times New Roman"/>
                          <a:cs typeface="Times New Roman"/>
                        </a:rPr>
                        <a:t>listening to, discussing and expressing views about a wide range of poetry (including contemporary and classic), stories and non-fiction at a level beyond that at which they can read independently </a:t>
                      </a:r>
                    </a:p>
                    <a:p>
                      <a:pPr marL="342900" lvl="0" indent="-342900">
                        <a:lnSpc>
                          <a:spcPct val="120000"/>
                        </a:lnSpc>
                        <a:spcAft>
                          <a:spcPts val="300"/>
                        </a:spcAft>
                        <a:buClr>
                          <a:srgbClr val="104F75"/>
                        </a:buClr>
                        <a:buFont typeface="Wingdings"/>
                        <a:buChar char=""/>
                      </a:pPr>
                      <a:r>
                        <a:rPr lang="en-GB" sz="500" dirty="0" smtClean="0">
                          <a:effectLst/>
                          <a:latin typeface="Arial"/>
                          <a:ea typeface="Times New Roman"/>
                          <a:cs typeface="Times New Roman"/>
                        </a:rPr>
                        <a:t>discussing the sequence of events in books and how items of information are related</a:t>
                      </a:r>
                    </a:p>
                    <a:p>
                      <a:r>
                        <a:rPr lang="en-GB" sz="500" dirty="0" smtClean="0">
                          <a:effectLst/>
                          <a:latin typeface="Arial"/>
                          <a:ea typeface="Times New Roman"/>
                          <a:cs typeface="Times New Roman"/>
                        </a:rPr>
                        <a:t>explain and discuss their understanding of books, poems and other material, both those that they listen to and those that they read for themselves. </a:t>
                      </a:r>
                      <a:endParaRPr lang="en-GB" sz="5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8E8"/>
                    </a:solidFill>
                  </a:tcPr>
                </a:tc>
                <a:tc>
                  <a:txBody>
                    <a:bodyPr/>
                    <a:lstStyle/>
                    <a:p>
                      <a:pPr>
                        <a:spcAft>
                          <a:spcPts val="0"/>
                        </a:spcAft>
                      </a:pPr>
                      <a:endParaRPr lang="en-GB" sz="500" b="1" dirty="0" smtClean="0">
                        <a:effectLst/>
                        <a:latin typeface="Arial"/>
                        <a:ea typeface="Times New Roman"/>
                        <a:cs typeface="Times New Roman"/>
                      </a:endParaRPr>
                    </a:p>
                    <a:p>
                      <a:pPr>
                        <a:spcAft>
                          <a:spcPts val="0"/>
                        </a:spcAft>
                      </a:pPr>
                      <a:r>
                        <a:rPr lang="en-GB" sz="500" b="1" dirty="0">
                          <a:effectLst/>
                          <a:latin typeface="Arial"/>
                          <a:ea typeface="Times New Roman"/>
                          <a:cs typeface="Times New Roman"/>
                        </a:rPr>
                        <a:t> </a:t>
                      </a:r>
                      <a:r>
                        <a:rPr lang="en-GB" sz="500" dirty="0" smtClean="0">
                          <a:effectLst/>
                          <a:latin typeface="Arial"/>
                          <a:ea typeface="Times New Roman"/>
                          <a:cs typeface="Times New Roman"/>
                        </a:rPr>
                        <a:t>Pupils </a:t>
                      </a:r>
                      <a:r>
                        <a:rPr lang="en-GB" sz="500" dirty="0">
                          <a:effectLst/>
                          <a:latin typeface="Arial"/>
                          <a:ea typeface="Times New Roman"/>
                          <a:cs typeface="Times New Roman"/>
                        </a:rPr>
                        <a:t>should be taught to</a:t>
                      </a:r>
                      <a:r>
                        <a:rPr lang="en-GB" sz="500" dirty="0" smtClean="0">
                          <a:effectLst/>
                          <a:latin typeface="Arial"/>
                          <a:ea typeface="Times New Roman"/>
                          <a:cs typeface="Times New Roman"/>
                        </a:rPr>
                        <a:t>:</a:t>
                      </a:r>
                    </a:p>
                    <a:p>
                      <a:pPr>
                        <a:spcAft>
                          <a:spcPts val="0"/>
                        </a:spcAft>
                      </a:pPr>
                      <a:endParaRPr lang="en-GB" sz="500" dirty="0" smtClean="0">
                        <a:effectLst/>
                        <a:latin typeface="Arial"/>
                        <a:ea typeface="Times New Roman"/>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500" i="1" dirty="0" smtClean="0">
                          <a:effectLst/>
                          <a:latin typeface="Arial"/>
                          <a:ea typeface="Times New Roman"/>
                          <a:cs typeface="Times New Roman"/>
                        </a:rPr>
                        <a:t>Spelling </a:t>
                      </a:r>
                      <a:r>
                        <a:rPr lang="en-GB" sz="500" dirty="0" smtClean="0">
                          <a:effectLst/>
                          <a:latin typeface="Arial"/>
                          <a:ea typeface="Times New Roman"/>
                          <a:cs typeface="Times New Roman"/>
                        </a:rPr>
                        <a:t>(see Appendix 1)</a:t>
                      </a:r>
                      <a:endParaRPr lang="en-GB" sz="500" dirty="0" smtClean="0">
                        <a:effectLst/>
                        <a:latin typeface="Tahoma"/>
                        <a:ea typeface="Times New Roman"/>
                        <a:cs typeface="Times New Roman"/>
                      </a:endParaRPr>
                    </a:p>
                    <a:p>
                      <a:pPr>
                        <a:spcAft>
                          <a:spcPts val="0"/>
                        </a:spcAft>
                      </a:pPr>
                      <a:endParaRPr lang="en-GB" sz="500" dirty="0">
                        <a:effectLst/>
                        <a:latin typeface="Arial"/>
                        <a:ea typeface="Times New Roman"/>
                        <a:cs typeface="Times New Roman"/>
                      </a:endParaRPr>
                    </a:p>
                    <a:p>
                      <a:pPr marL="342900" lvl="0" indent="-342900">
                        <a:lnSpc>
                          <a:spcPct val="120000"/>
                        </a:lnSpc>
                        <a:spcAft>
                          <a:spcPts val="300"/>
                        </a:spcAft>
                        <a:buClr>
                          <a:srgbClr val="104F75"/>
                        </a:buClr>
                        <a:buSzPts val="1200"/>
                        <a:buFont typeface="Wingdings"/>
                        <a:buChar char=""/>
                        <a:tabLst>
                          <a:tab pos="450215" algn="l"/>
                        </a:tabLst>
                      </a:pPr>
                      <a:r>
                        <a:rPr lang="en-GB" sz="500" dirty="0">
                          <a:effectLst/>
                          <a:latin typeface="Arial"/>
                          <a:ea typeface="Times New Roman"/>
                          <a:cs typeface="Times New Roman"/>
                        </a:rPr>
                        <a:t>spell by:</a:t>
                      </a:r>
                    </a:p>
                    <a:p>
                      <a:pPr marL="342900" lvl="0" indent="-342900">
                        <a:lnSpc>
                          <a:spcPct val="120000"/>
                        </a:lnSpc>
                        <a:spcAft>
                          <a:spcPts val="300"/>
                        </a:spcAft>
                        <a:buClr>
                          <a:srgbClr val="104F75"/>
                        </a:buClr>
                        <a:buFont typeface="Wingdings"/>
                        <a:buChar char=""/>
                      </a:pPr>
                      <a:r>
                        <a:rPr lang="en-GB" sz="500" dirty="0">
                          <a:effectLst/>
                          <a:latin typeface="Arial"/>
                          <a:ea typeface="Times New Roman"/>
                          <a:cs typeface="Times New Roman"/>
                        </a:rPr>
                        <a:t>segmenting words into phonemes and representing these by graphemes, spelling many correctly </a:t>
                      </a:r>
                    </a:p>
                    <a:p>
                      <a:pPr marL="342900" lvl="0" indent="-342900">
                        <a:lnSpc>
                          <a:spcPct val="120000"/>
                        </a:lnSpc>
                        <a:spcAft>
                          <a:spcPts val="300"/>
                        </a:spcAft>
                        <a:buClr>
                          <a:srgbClr val="104F75"/>
                        </a:buClr>
                        <a:buFont typeface="Wingdings"/>
                        <a:buChar char=""/>
                      </a:pPr>
                      <a:r>
                        <a:rPr lang="en-GB" sz="500" dirty="0">
                          <a:effectLst/>
                          <a:latin typeface="Arial"/>
                          <a:ea typeface="Times New Roman"/>
                          <a:cs typeface="Times New Roman"/>
                        </a:rPr>
                        <a:t>learning new ways of spelling phonemes for which one or more spellings are already known, and learn some words with each spelling, including a few common homophones </a:t>
                      </a:r>
                    </a:p>
                    <a:p>
                      <a:pPr>
                        <a:spcAft>
                          <a:spcPts val="0"/>
                        </a:spcAft>
                      </a:pPr>
                      <a:r>
                        <a:rPr lang="en-GB" sz="500" i="1" dirty="0" smtClean="0">
                          <a:effectLst/>
                          <a:latin typeface="Arial"/>
                          <a:ea typeface="Times New Roman"/>
                          <a:cs typeface="Times New Roman"/>
                        </a:rPr>
                        <a:t>Handwriting</a:t>
                      </a:r>
                      <a:endParaRPr lang="en-GB" sz="500" dirty="0" smtClean="0">
                        <a:effectLst/>
                        <a:latin typeface="Tahoma"/>
                        <a:ea typeface="Times New Roman"/>
                        <a:cs typeface="Times New Roman"/>
                      </a:endParaRPr>
                    </a:p>
                    <a:p>
                      <a:pPr>
                        <a:spcAft>
                          <a:spcPts val="0"/>
                        </a:spcAft>
                      </a:pPr>
                      <a:r>
                        <a:rPr lang="en-GB" sz="500" dirty="0" smtClean="0">
                          <a:effectLst/>
                          <a:latin typeface="Arial"/>
                          <a:ea typeface="Times New Roman"/>
                          <a:cs typeface="Times New Roman"/>
                        </a:rPr>
                        <a:t> </a:t>
                      </a:r>
                      <a:endParaRPr lang="en-GB" sz="500" dirty="0" smtClean="0">
                        <a:effectLst/>
                        <a:latin typeface="Tahoma"/>
                        <a:ea typeface="Times New Roman"/>
                        <a:cs typeface="Times New Roman"/>
                      </a:endParaRPr>
                    </a:p>
                    <a:p>
                      <a:pPr>
                        <a:lnSpc>
                          <a:spcPct val="120000"/>
                        </a:lnSpc>
                        <a:spcAft>
                          <a:spcPts val="1200"/>
                        </a:spcAft>
                      </a:pPr>
                      <a:r>
                        <a:rPr lang="en-GB" sz="500" dirty="0" smtClean="0">
                          <a:effectLst/>
                          <a:latin typeface="Arial"/>
                          <a:ea typeface="Times New Roman"/>
                          <a:cs typeface="Times New Roman"/>
                        </a:rPr>
                        <a:t>Pupils should be taught to:</a:t>
                      </a:r>
                    </a:p>
                    <a:p>
                      <a:pPr marL="342900" lvl="0" indent="-342900">
                        <a:lnSpc>
                          <a:spcPct val="120000"/>
                        </a:lnSpc>
                        <a:spcAft>
                          <a:spcPts val="300"/>
                        </a:spcAft>
                        <a:buClr>
                          <a:srgbClr val="104F75"/>
                        </a:buClr>
                        <a:buSzPts val="1200"/>
                        <a:buFont typeface="Wingdings"/>
                        <a:buChar char=""/>
                        <a:tabLst>
                          <a:tab pos="450215" algn="l"/>
                        </a:tabLst>
                      </a:pPr>
                      <a:r>
                        <a:rPr lang="en-GB" sz="500" dirty="0" smtClean="0">
                          <a:effectLst/>
                          <a:latin typeface="Arial"/>
                          <a:ea typeface="Times New Roman"/>
                          <a:cs typeface="Times New Roman"/>
                        </a:rPr>
                        <a:t>form lower-case letters of the correct size relative to one another</a:t>
                      </a:r>
                    </a:p>
                    <a:p>
                      <a:pPr marL="0" lvl="0" indent="0">
                        <a:lnSpc>
                          <a:spcPct val="120000"/>
                        </a:lnSpc>
                        <a:spcAft>
                          <a:spcPts val="300"/>
                        </a:spcAft>
                        <a:buClr>
                          <a:srgbClr val="104F75"/>
                        </a:buClr>
                        <a:buSzPts val="1200"/>
                        <a:buFont typeface="Wingdings"/>
                        <a:buNone/>
                        <a:tabLst>
                          <a:tab pos="450215" algn="l"/>
                        </a:tabLst>
                      </a:pPr>
                      <a:endParaRPr lang="en-GB" sz="500" dirty="0" smtClean="0">
                        <a:effectLst/>
                        <a:latin typeface="Arial"/>
                        <a:ea typeface="Times New Roman"/>
                        <a:cs typeface="Times New Roman"/>
                      </a:endParaRPr>
                    </a:p>
                    <a:p>
                      <a:pPr marL="0" lvl="0" indent="0">
                        <a:lnSpc>
                          <a:spcPct val="120000"/>
                        </a:lnSpc>
                        <a:spcAft>
                          <a:spcPts val="300"/>
                        </a:spcAft>
                        <a:buClr>
                          <a:srgbClr val="104F75"/>
                        </a:buClr>
                        <a:buSzPts val="1200"/>
                        <a:buFont typeface="Wingdings"/>
                        <a:buNone/>
                        <a:tabLst>
                          <a:tab pos="450215" algn="l"/>
                        </a:tabLst>
                      </a:pPr>
                      <a:endParaRPr lang="en-GB" sz="500" dirty="0">
                        <a:effectLst/>
                        <a:latin typeface="Arial"/>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8E8"/>
                    </a:solidFill>
                  </a:tcPr>
                </a:tc>
                <a:tc>
                  <a:txBody>
                    <a:bodyPr/>
                    <a:lstStyle/>
                    <a:p>
                      <a:pPr marL="0" marR="0" lvl="0" indent="0" algn="l" defTabSz="914400" rtl="0" eaLnBrk="1" fontAlgn="auto" latinLnBrk="0" hangingPunct="1">
                        <a:lnSpc>
                          <a:spcPct val="120000"/>
                        </a:lnSpc>
                        <a:spcBef>
                          <a:spcPts val="0"/>
                        </a:spcBef>
                        <a:spcAft>
                          <a:spcPts val="1200"/>
                        </a:spcAft>
                        <a:buClrTx/>
                        <a:buSzTx/>
                        <a:buFontTx/>
                        <a:buNone/>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develop positive attitudes towards and stamina for writing by: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writing narratives about personal experiences and those of others (real and fictional)</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writing about real events</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writing poetry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writing for different purposes</a:t>
                      </a:r>
                    </a:p>
                    <a:p>
                      <a:pPr>
                        <a:lnSpc>
                          <a:spcPct val="120000"/>
                        </a:lnSpc>
                        <a:spcAft>
                          <a:spcPts val="1200"/>
                        </a:spcAft>
                      </a:pPr>
                      <a:endParaRPr lang="en-GB" sz="500" dirty="0" smtClean="0">
                        <a:effectLst/>
                        <a:latin typeface="Arial"/>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8E8E8"/>
                    </a:solidFill>
                  </a:tcPr>
                </a:tc>
                <a:tc>
                  <a:txBody>
                    <a:bodyPr/>
                    <a:lstStyle/>
                    <a:p>
                      <a:pPr>
                        <a:lnSpc>
                          <a:spcPct val="120000"/>
                        </a:lnSpc>
                        <a:spcAft>
                          <a:spcPts val="1200"/>
                        </a:spcAft>
                      </a:pPr>
                      <a:r>
                        <a:rPr lang="en-GB" sz="500" dirty="0" smtClean="0">
                          <a:effectLst/>
                          <a:latin typeface="Arial"/>
                          <a:ea typeface="Times New Roman"/>
                          <a:cs typeface="Times New Roman"/>
                        </a:rPr>
                        <a:t>Pupils should be taught to:</a:t>
                      </a:r>
                    </a:p>
                    <a:p>
                      <a:pPr marL="342900" lvl="0" indent="-342900">
                        <a:lnSpc>
                          <a:spcPct val="120000"/>
                        </a:lnSpc>
                        <a:spcAft>
                          <a:spcPts val="300"/>
                        </a:spcAft>
                        <a:buClr>
                          <a:srgbClr val="104F75"/>
                        </a:buClr>
                        <a:buSzPts val="1200"/>
                        <a:buFont typeface="Wingdings"/>
                        <a:buChar char=""/>
                        <a:tabLst>
                          <a:tab pos="450215" algn="l"/>
                        </a:tabLst>
                      </a:pPr>
                      <a:r>
                        <a:rPr lang="en-GB" sz="500" dirty="0" smtClean="0">
                          <a:effectLst/>
                          <a:latin typeface="Arial"/>
                          <a:ea typeface="Times New Roman"/>
                          <a:cs typeface="Times New Roman"/>
                        </a:rPr>
                        <a:t>develop their understanding of the concepts set out in Appendix 2 by:</a:t>
                      </a:r>
                    </a:p>
                    <a:p>
                      <a:pPr marL="342900" lvl="0" indent="-342900">
                        <a:lnSpc>
                          <a:spcPct val="120000"/>
                        </a:lnSpc>
                        <a:spcAft>
                          <a:spcPts val="300"/>
                        </a:spcAft>
                        <a:buClr>
                          <a:srgbClr val="104F75"/>
                        </a:buClr>
                        <a:buFont typeface="Wingdings"/>
                        <a:buChar char=""/>
                      </a:pPr>
                      <a:r>
                        <a:rPr lang="en-GB" sz="500" dirty="0" smtClean="0">
                          <a:effectLst/>
                          <a:latin typeface="Arial"/>
                          <a:ea typeface="Times New Roman"/>
                          <a:cs typeface="Times New Roman"/>
                        </a:rPr>
                        <a:t>learning how to use both familiar and new punctuation correctly (see Appendix 2), including full stops, capital letters, exclamation marks, question marks, commas for lists and apostrophes for contracted forms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8E8"/>
                    </a:solidFill>
                  </a:tcPr>
                </a:tc>
              </a:tr>
            </a:tbl>
          </a:graphicData>
        </a:graphic>
      </p:graphicFrame>
    </p:spTree>
    <p:extLst>
      <p:ext uri="{BB962C8B-B14F-4D97-AF65-F5344CB8AC3E}">
        <p14:creationId xmlns:p14="http://schemas.microsoft.com/office/powerpoint/2010/main" val="41080847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94337306"/>
              </p:ext>
            </p:extLst>
          </p:nvPr>
        </p:nvGraphicFramePr>
        <p:xfrm>
          <a:off x="20149" y="0"/>
          <a:ext cx="9108508" cy="937260"/>
        </p:xfrm>
        <a:graphic>
          <a:graphicData uri="http://schemas.openxmlformats.org/drawingml/2006/table">
            <a:tbl>
              <a:tblPr firstRow="1" bandRow="1">
                <a:tableStyleId>{073A0DAA-6AF3-43AB-8588-CEC1D06C72B9}</a:tableStyleId>
              </a:tblPr>
              <a:tblGrid>
                <a:gridCol w="827584"/>
                <a:gridCol w="2070231"/>
                <a:gridCol w="2070231"/>
                <a:gridCol w="2070231"/>
                <a:gridCol w="2070231"/>
              </a:tblGrid>
              <a:tr h="937260">
                <a:tc>
                  <a:txBody>
                    <a:bodyPr/>
                    <a:lstStyle/>
                    <a:p>
                      <a:pPr algn="ctr"/>
                      <a:r>
                        <a:rPr lang="en-GB" sz="1600" dirty="0" smtClean="0"/>
                        <a:t>Term 1</a:t>
                      </a:r>
                    </a:p>
                    <a:p>
                      <a:pPr algn="ctr"/>
                      <a:r>
                        <a:rPr lang="en-GB" sz="1200" dirty="0" smtClean="0"/>
                        <a:t>(Autumn)</a:t>
                      </a:r>
                      <a:endParaRPr lang="en-GB" sz="1200" dirty="0"/>
                    </a:p>
                  </a:txBody>
                  <a:tcPr/>
                </a:tc>
                <a:tc>
                  <a:txBody>
                    <a:bodyPr/>
                    <a:lstStyle/>
                    <a:p>
                      <a:pPr algn="ctr"/>
                      <a:r>
                        <a:rPr lang="en-GB" sz="1600" dirty="0" smtClean="0"/>
                        <a:t>Reading</a:t>
                      </a:r>
                      <a:endParaRPr lang="en-GB" sz="1600" dirty="0"/>
                    </a:p>
                  </a:txBody>
                  <a:tcPr/>
                </a:tc>
                <a:tc>
                  <a:txBody>
                    <a:bodyPr/>
                    <a:lstStyle/>
                    <a:p>
                      <a:pPr algn="ctr"/>
                      <a:r>
                        <a:rPr lang="en-GB" sz="1600" dirty="0" smtClean="0"/>
                        <a:t>Writing</a:t>
                      </a:r>
                      <a:endParaRPr lang="en-GB" sz="1600" dirty="0"/>
                    </a:p>
                  </a:txBody>
                  <a:tcPr/>
                </a:tc>
                <a:tc>
                  <a:txBody>
                    <a:bodyPr/>
                    <a:lstStyle/>
                    <a:p>
                      <a:pPr algn="ctr"/>
                      <a:r>
                        <a:rPr lang="en-GB" sz="1600" dirty="0" smtClean="0"/>
                        <a:t>Composition</a:t>
                      </a:r>
                      <a:endParaRPr lang="en-GB" sz="1600" dirty="0"/>
                    </a:p>
                  </a:txBody>
                  <a:tcPr/>
                </a:tc>
                <a:tc>
                  <a:txBody>
                    <a:bodyPr/>
                    <a:lstStyle/>
                    <a:p>
                      <a:pPr algn="ctr"/>
                      <a:r>
                        <a:rPr lang="en-GB" sz="1600" dirty="0" smtClean="0"/>
                        <a:t>Grammar</a:t>
                      </a:r>
                      <a:r>
                        <a:rPr lang="en-GB" sz="1600" baseline="0" dirty="0" smtClean="0"/>
                        <a:t> and Punctuation</a:t>
                      </a:r>
                      <a:endParaRPr lang="en-GB" sz="1600" dirty="0"/>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979994577"/>
              </p:ext>
            </p:extLst>
          </p:nvPr>
        </p:nvGraphicFramePr>
        <p:xfrm>
          <a:off x="23930" y="908720"/>
          <a:ext cx="9108508" cy="3210622"/>
        </p:xfrm>
        <a:graphic>
          <a:graphicData uri="http://schemas.openxmlformats.org/drawingml/2006/table">
            <a:tbl>
              <a:tblPr firstRow="1" bandRow="1">
                <a:tableStyleId>{D7AC3CCA-C797-4891-BE02-D94E43425B78}</a:tableStyleId>
              </a:tblPr>
              <a:tblGrid>
                <a:gridCol w="827584"/>
                <a:gridCol w="2070231"/>
                <a:gridCol w="2070231"/>
                <a:gridCol w="2070231"/>
                <a:gridCol w="2070231"/>
              </a:tblGrid>
              <a:tr h="3210622">
                <a:tc>
                  <a:txBody>
                    <a:bodyPr/>
                    <a:lstStyle/>
                    <a:p>
                      <a:r>
                        <a:rPr lang="en-GB" sz="1000" dirty="0" smtClean="0"/>
                        <a:t>MA</a:t>
                      </a:r>
                      <a:r>
                        <a:rPr lang="en-GB" sz="1000" baseline="0" dirty="0" smtClean="0"/>
                        <a:t> Objectives </a:t>
                      </a:r>
                      <a:endParaRPr lang="en-GB" sz="1000" dirty="0"/>
                    </a:p>
                  </a:txBody>
                  <a:tcPr/>
                </a:tc>
                <a:tc>
                  <a:txBody>
                    <a:bodyPr/>
                    <a:lstStyle/>
                    <a:p>
                      <a:pPr>
                        <a:lnSpc>
                          <a:spcPct val="120000"/>
                        </a:lnSpc>
                        <a:spcAft>
                          <a:spcPts val="1200"/>
                        </a:spcAft>
                      </a:pPr>
                      <a:r>
                        <a:rPr lang="en-GB" sz="500" dirty="0" smtClean="0">
                          <a:effectLst/>
                        </a:rPr>
                        <a:t>Pupils should be taught to: </a:t>
                      </a:r>
                    </a:p>
                    <a:p>
                      <a:pPr marL="342900" lvl="0" indent="-342900">
                        <a:lnSpc>
                          <a:spcPct val="120000"/>
                        </a:lnSpc>
                        <a:spcAft>
                          <a:spcPts val="300"/>
                        </a:spcAft>
                        <a:buClr>
                          <a:srgbClr val="104F75"/>
                        </a:buClr>
                        <a:buSzPts val="1200"/>
                        <a:buFont typeface="Wingdings"/>
                        <a:buChar char=""/>
                        <a:tabLst>
                          <a:tab pos="450215" algn="l"/>
                        </a:tabLst>
                      </a:pPr>
                      <a:r>
                        <a:rPr lang="en-GB" sz="500" dirty="0" smtClean="0">
                          <a:effectLst/>
                        </a:rPr>
                        <a:t>apply their growing knowledge of root words, prefixes and suffixes (etymology and morphology) as listed in Appendix 1, both to read aloud and to understand the meaning of new words they meet</a:t>
                      </a:r>
                    </a:p>
                    <a:p>
                      <a:r>
                        <a:rPr lang="en-GB" sz="500" dirty="0" smtClean="0">
                          <a:effectLst/>
                        </a:rPr>
                        <a:t>read further exception words, noting the unusual correspondences between spelling and sound, and where these occur in the word. </a:t>
                      </a:r>
                    </a:p>
                    <a:p>
                      <a:endParaRPr lang="en-GB" sz="500" dirty="0" smtClean="0">
                        <a:effectLst/>
                      </a:endParaRPr>
                    </a:p>
                    <a:p>
                      <a:pPr>
                        <a:lnSpc>
                          <a:spcPct val="120000"/>
                        </a:lnSpc>
                        <a:spcAft>
                          <a:spcPts val="1200"/>
                        </a:spcAft>
                      </a:pPr>
                      <a:r>
                        <a:rPr lang="en-GB" sz="500" dirty="0" smtClean="0">
                          <a:effectLst/>
                        </a:rPr>
                        <a:t>Comprehension </a:t>
                      </a:r>
                    </a:p>
                    <a:p>
                      <a:pPr>
                        <a:lnSpc>
                          <a:spcPct val="120000"/>
                        </a:lnSpc>
                        <a:spcAft>
                          <a:spcPts val="1200"/>
                        </a:spcAft>
                      </a:pPr>
                      <a:r>
                        <a:rPr lang="en-GB" sz="500" dirty="0" smtClean="0">
                          <a:effectLst/>
                        </a:rPr>
                        <a:t>Pupils should be taught to:</a:t>
                      </a:r>
                    </a:p>
                    <a:p>
                      <a:pPr marL="342900" lvl="0" indent="-342900">
                        <a:lnSpc>
                          <a:spcPct val="120000"/>
                        </a:lnSpc>
                        <a:spcAft>
                          <a:spcPts val="300"/>
                        </a:spcAft>
                        <a:buClr>
                          <a:srgbClr val="104F75"/>
                        </a:buClr>
                        <a:buSzPts val="1200"/>
                        <a:buFont typeface="Wingdings"/>
                        <a:buChar char=""/>
                        <a:tabLst>
                          <a:tab pos="450215" algn="l"/>
                        </a:tabLst>
                      </a:pPr>
                      <a:r>
                        <a:rPr lang="en-GB" sz="500" dirty="0" smtClean="0">
                          <a:effectLst/>
                        </a:rPr>
                        <a:t>develop positive attitudes to reading and understanding of what they read by:</a:t>
                      </a:r>
                    </a:p>
                    <a:p>
                      <a:pPr marL="342900" lvl="0" indent="-342900">
                        <a:lnSpc>
                          <a:spcPct val="120000"/>
                        </a:lnSpc>
                        <a:spcAft>
                          <a:spcPts val="300"/>
                        </a:spcAft>
                        <a:buClr>
                          <a:srgbClr val="104F75"/>
                        </a:buClr>
                        <a:buFont typeface="Wingdings"/>
                        <a:buChar char=""/>
                      </a:pPr>
                      <a:r>
                        <a:rPr lang="en-GB" sz="500" dirty="0" smtClean="0">
                          <a:effectLst/>
                        </a:rPr>
                        <a:t>listening to and discussing a wide range of fiction, poetry, plays, non-fiction and reference books or textbooks</a:t>
                      </a:r>
                    </a:p>
                    <a:p>
                      <a:pPr marL="342900" lvl="0" indent="-342900">
                        <a:lnSpc>
                          <a:spcPct val="120000"/>
                        </a:lnSpc>
                        <a:spcAft>
                          <a:spcPts val="300"/>
                        </a:spcAft>
                        <a:buClr>
                          <a:srgbClr val="104F75"/>
                        </a:buClr>
                        <a:buFont typeface="Wingdings"/>
                        <a:buChar char=""/>
                      </a:pPr>
                      <a:r>
                        <a:rPr lang="en-GB" sz="500" dirty="0" smtClean="0">
                          <a:effectLst/>
                        </a:rPr>
                        <a:t>reading books that are structured in different ways and reading for a range of purposes</a:t>
                      </a:r>
                      <a:endParaRPr lang="en-GB" sz="500" dirty="0" smtClean="0">
                        <a:effectLst/>
                        <a:latin typeface="Arial"/>
                        <a:ea typeface="Times New Roman"/>
                        <a:cs typeface="Times New Roman"/>
                      </a:endParaRPr>
                    </a:p>
                  </a:txBody>
                  <a:tcPr/>
                </a:tc>
                <a:tc>
                  <a:txBody>
                    <a:bodyPr/>
                    <a:lstStyle/>
                    <a:p>
                      <a:pPr marL="0" marR="0" lvl="0" indent="0" algn="l" defTabSz="914400" rtl="0" eaLnBrk="1" fontAlgn="auto" latinLnBrk="0" hangingPunct="1">
                        <a:lnSpc>
                          <a:spcPct val="120000"/>
                        </a:lnSpc>
                        <a:spcBef>
                          <a:spcPts val="0"/>
                        </a:spcBef>
                        <a:spcAft>
                          <a:spcPts val="1200"/>
                        </a:spcAft>
                        <a:buClrTx/>
                        <a:buSzTx/>
                        <a:buFontTx/>
                        <a:buNone/>
                        <a:tabLst/>
                        <a:defRPr/>
                      </a:pPr>
                      <a:r>
                        <a:rPr kumimoji="0" lang="en-GB" sz="500" u="none" strike="noStrike" kern="1200" cap="none" spc="0" normalizeH="0" baseline="0" noProof="0" dirty="0" smtClean="0">
                          <a:ln>
                            <a:noFill/>
                          </a:ln>
                          <a:effectLst/>
                          <a:uLnTx/>
                          <a:uFillTx/>
                        </a:rPr>
                        <a:t>Pupils should be taught to:</a:t>
                      </a:r>
                    </a:p>
                    <a:p>
                      <a:pPr>
                        <a:lnSpc>
                          <a:spcPct val="120000"/>
                        </a:lnSpc>
                        <a:spcAft>
                          <a:spcPts val="1200"/>
                        </a:spcAft>
                      </a:pPr>
                      <a:r>
                        <a:rPr lang="en-GB" sz="500" dirty="0" smtClean="0">
                          <a:effectLst/>
                        </a:rPr>
                        <a:t>Spelling (see Appendix 1)</a:t>
                      </a:r>
                    </a:p>
                    <a:p>
                      <a:pPr marL="342900" lvl="0" indent="-342900">
                        <a:lnSpc>
                          <a:spcPct val="120000"/>
                        </a:lnSpc>
                        <a:spcAft>
                          <a:spcPts val="300"/>
                        </a:spcAft>
                        <a:buClr>
                          <a:srgbClr val="104F75"/>
                        </a:buClr>
                        <a:buSzPts val="1200"/>
                        <a:buFont typeface="Wingdings"/>
                        <a:buChar char=""/>
                        <a:tabLst>
                          <a:tab pos="450215" algn="l"/>
                        </a:tabLst>
                      </a:pPr>
                      <a:r>
                        <a:rPr lang="en-GB" sz="500" dirty="0" smtClean="0">
                          <a:effectLst/>
                        </a:rPr>
                        <a:t>use further prefixes and suffixes and understand how to add them (Appendix 1) </a:t>
                      </a:r>
                    </a:p>
                    <a:p>
                      <a:pPr marL="342900" lvl="0" indent="-342900">
                        <a:lnSpc>
                          <a:spcPct val="120000"/>
                        </a:lnSpc>
                        <a:spcAft>
                          <a:spcPts val="300"/>
                        </a:spcAft>
                        <a:buClr>
                          <a:srgbClr val="104F75"/>
                        </a:buClr>
                        <a:buSzPts val="1200"/>
                        <a:buFont typeface="Wingdings"/>
                        <a:buChar char=""/>
                        <a:tabLst>
                          <a:tab pos="450215" algn="l"/>
                        </a:tabLst>
                      </a:pPr>
                      <a:r>
                        <a:rPr lang="en-GB" sz="500" dirty="0" smtClean="0">
                          <a:effectLst/>
                        </a:rPr>
                        <a:t>spell further homophones</a:t>
                      </a:r>
                    </a:p>
                    <a:p>
                      <a:pPr marL="342900" lvl="0" indent="-342900">
                        <a:lnSpc>
                          <a:spcPct val="120000"/>
                        </a:lnSpc>
                        <a:spcAft>
                          <a:spcPts val="300"/>
                        </a:spcAft>
                        <a:buClr>
                          <a:srgbClr val="104F75"/>
                        </a:buClr>
                        <a:buSzPts val="1200"/>
                        <a:buFont typeface="Wingdings"/>
                        <a:buChar char=""/>
                        <a:tabLst>
                          <a:tab pos="450215" algn="l"/>
                        </a:tabLst>
                      </a:pPr>
                      <a:r>
                        <a:rPr lang="en-GB" sz="500" dirty="0" smtClean="0">
                          <a:effectLst/>
                        </a:rPr>
                        <a:t>.</a:t>
                      </a:r>
                    </a:p>
                    <a:p>
                      <a:pPr>
                        <a:spcAft>
                          <a:spcPts val="0"/>
                        </a:spcAft>
                      </a:pPr>
                      <a:r>
                        <a:rPr lang="en-GB" sz="500" dirty="0" smtClean="0">
                          <a:effectLst/>
                        </a:rPr>
                        <a:t>Handwriting</a:t>
                      </a:r>
                    </a:p>
                    <a:p>
                      <a:pPr>
                        <a:spcAft>
                          <a:spcPts val="0"/>
                        </a:spcAft>
                      </a:pPr>
                      <a:r>
                        <a:rPr lang="en-GB" sz="500" dirty="0" smtClean="0">
                          <a:effectLst/>
                        </a:rPr>
                        <a:t> </a:t>
                      </a:r>
                    </a:p>
                    <a:p>
                      <a:pPr>
                        <a:lnSpc>
                          <a:spcPct val="120000"/>
                        </a:lnSpc>
                        <a:spcAft>
                          <a:spcPts val="1200"/>
                        </a:spcAft>
                      </a:pPr>
                      <a:r>
                        <a:rPr lang="en-GB" sz="500" dirty="0" smtClean="0">
                          <a:effectLst/>
                        </a:rPr>
                        <a:t>Pupils should be taught to:</a:t>
                      </a:r>
                    </a:p>
                    <a:p>
                      <a:pPr marL="342900" lvl="0" indent="-342900">
                        <a:lnSpc>
                          <a:spcPct val="120000"/>
                        </a:lnSpc>
                        <a:spcAft>
                          <a:spcPts val="300"/>
                        </a:spcAft>
                        <a:buClr>
                          <a:srgbClr val="104F75"/>
                        </a:buClr>
                        <a:buSzPts val="1200"/>
                        <a:buFont typeface="Wingdings"/>
                        <a:buChar char=""/>
                        <a:tabLst>
                          <a:tab pos="450215" algn="l"/>
                        </a:tabLst>
                      </a:pPr>
                      <a:r>
                        <a:rPr lang="en-GB" sz="500" dirty="0" smtClean="0">
                          <a:effectLst/>
                        </a:rPr>
                        <a:t>use the diagonal and horizontal strokes that are needed to join letters and understand which letters, when adjacent to one another, are best left </a:t>
                      </a:r>
                      <a:r>
                        <a:rPr lang="en-GB" sz="500" dirty="0" err="1" smtClean="0">
                          <a:effectLst/>
                        </a:rPr>
                        <a:t>unjoined</a:t>
                      </a:r>
                      <a:endParaRPr lang="en-GB" sz="500" dirty="0" smtClean="0">
                        <a:effectLst/>
                        <a:latin typeface="Arial"/>
                        <a:ea typeface="Times New Roman"/>
                        <a:cs typeface="Times New Roman"/>
                      </a:endParaRPr>
                    </a:p>
                  </a:txBody>
                  <a:tcPr marL="68580" marR="68580" marT="0" marB="0"/>
                </a:tc>
                <a:tc>
                  <a:txBody>
                    <a:bodyPr/>
                    <a:lstStyle/>
                    <a:p>
                      <a:pPr>
                        <a:lnSpc>
                          <a:spcPct val="120000"/>
                        </a:lnSpc>
                        <a:spcAft>
                          <a:spcPts val="1200"/>
                        </a:spcAft>
                      </a:pPr>
                      <a:r>
                        <a:rPr lang="en-GB" sz="500" dirty="0" smtClean="0">
                          <a:effectLst/>
                        </a:rPr>
                        <a:t>Pupils </a:t>
                      </a:r>
                      <a:r>
                        <a:rPr lang="en-GB" sz="500" dirty="0">
                          <a:effectLst/>
                        </a:rPr>
                        <a:t>should be taught to:</a:t>
                      </a:r>
                    </a:p>
                    <a:p>
                      <a:pPr marL="342900" lvl="0" indent="-342900">
                        <a:lnSpc>
                          <a:spcPct val="120000"/>
                        </a:lnSpc>
                        <a:spcAft>
                          <a:spcPts val="300"/>
                        </a:spcAft>
                        <a:buClr>
                          <a:srgbClr val="104F75"/>
                        </a:buClr>
                        <a:buSzPts val="1200"/>
                        <a:buFont typeface="Wingdings"/>
                        <a:buChar char=""/>
                        <a:tabLst>
                          <a:tab pos="450215" algn="l"/>
                        </a:tabLst>
                      </a:pPr>
                      <a:r>
                        <a:rPr lang="en-GB" sz="500" dirty="0">
                          <a:effectLst/>
                        </a:rPr>
                        <a:t>plan their writing by:</a:t>
                      </a:r>
                    </a:p>
                    <a:p>
                      <a:pPr marL="342900" lvl="0" indent="-342900">
                        <a:lnSpc>
                          <a:spcPct val="120000"/>
                        </a:lnSpc>
                        <a:spcAft>
                          <a:spcPts val="300"/>
                        </a:spcAft>
                        <a:buClr>
                          <a:srgbClr val="104F75"/>
                        </a:buClr>
                        <a:buFont typeface="Wingdings"/>
                        <a:buChar char=""/>
                      </a:pPr>
                      <a:r>
                        <a:rPr lang="en-GB" sz="500" dirty="0">
                          <a:effectLst/>
                        </a:rPr>
                        <a:t>discussing writing similar to that which they are planning to write in order to understand and learn from its structure, grammar and vocabulary</a:t>
                      </a:r>
                    </a:p>
                    <a:p>
                      <a:pPr marL="342900" lvl="0" indent="-342900">
                        <a:lnSpc>
                          <a:spcPct val="120000"/>
                        </a:lnSpc>
                        <a:spcAft>
                          <a:spcPts val="300"/>
                        </a:spcAft>
                        <a:buClr>
                          <a:srgbClr val="104F75"/>
                        </a:buClr>
                        <a:buFont typeface="Wingdings"/>
                        <a:buChar char=""/>
                      </a:pPr>
                      <a:r>
                        <a:rPr lang="en-GB" sz="500" dirty="0">
                          <a:effectLst/>
                        </a:rPr>
                        <a:t>discussing and recording ideas</a:t>
                      </a:r>
                    </a:p>
                    <a:p>
                      <a:pPr marL="342900" lvl="0" indent="-342900">
                        <a:lnSpc>
                          <a:spcPct val="120000"/>
                        </a:lnSpc>
                        <a:spcAft>
                          <a:spcPts val="300"/>
                        </a:spcAft>
                        <a:buClr>
                          <a:srgbClr val="104F75"/>
                        </a:buClr>
                        <a:buSzPts val="1200"/>
                        <a:buFont typeface="Wingdings"/>
                        <a:buChar char=""/>
                        <a:tabLst>
                          <a:tab pos="450215" algn="l"/>
                        </a:tabLst>
                      </a:pPr>
                      <a:r>
                        <a:rPr lang="en-GB" sz="500" dirty="0">
                          <a:effectLst/>
                        </a:rPr>
                        <a:t>draft and write by:</a:t>
                      </a:r>
                    </a:p>
                    <a:p>
                      <a:pPr marL="342900" lvl="0" indent="-342900">
                        <a:lnSpc>
                          <a:spcPct val="120000"/>
                        </a:lnSpc>
                        <a:spcAft>
                          <a:spcPts val="300"/>
                        </a:spcAft>
                        <a:buClr>
                          <a:srgbClr val="104F75"/>
                        </a:buClr>
                        <a:buFont typeface="Wingdings"/>
                        <a:buChar char=""/>
                      </a:pPr>
                      <a:r>
                        <a:rPr lang="en-GB" sz="500" dirty="0">
                          <a:effectLst/>
                        </a:rPr>
                        <a:t>composing and rehearsing sentences orally (including dialogue), progressively building a varied and rich vocabulary and an increasing range of sentence structures (See Appendix 2)</a:t>
                      </a:r>
                    </a:p>
                    <a:p>
                      <a:pPr marL="342900" lvl="0" indent="-342900">
                        <a:lnSpc>
                          <a:spcPct val="120000"/>
                        </a:lnSpc>
                        <a:spcAft>
                          <a:spcPts val="300"/>
                        </a:spcAft>
                        <a:buClr>
                          <a:srgbClr val="104F75"/>
                        </a:buClr>
                        <a:buFont typeface="Wingdings"/>
                        <a:buChar char=""/>
                      </a:pPr>
                      <a:r>
                        <a:rPr lang="en-GB" sz="500" dirty="0">
                          <a:effectLst/>
                        </a:rPr>
                        <a:t>organising paragraphs around a theme</a:t>
                      </a:r>
                    </a:p>
                    <a:p>
                      <a:pPr marL="342900" lvl="0" indent="-342900">
                        <a:lnSpc>
                          <a:spcPct val="120000"/>
                        </a:lnSpc>
                        <a:spcAft>
                          <a:spcPts val="300"/>
                        </a:spcAft>
                        <a:buClr>
                          <a:srgbClr val="104F75"/>
                        </a:buClr>
                        <a:buFont typeface="Wingdings"/>
                        <a:buChar char=""/>
                      </a:pPr>
                      <a:r>
                        <a:rPr lang="en-GB" sz="500" dirty="0">
                          <a:effectLst/>
                        </a:rPr>
                        <a:t>in narratives, creating settings, characters and plot</a:t>
                      </a:r>
                    </a:p>
                    <a:p>
                      <a:pPr marL="342900" lvl="0" indent="-342900">
                        <a:lnSpc>
                          <a:spcPct val="120000"/>
                        </a:lnSpc>
                        <a:spcAft>
                          <a:spcPts val="300"/>
                        </a:spcAft>
                        <a:buClr>
                          <a:srgbClr val="104F75"/>
                        </a:buClr>
                        <a:buFont typeface="Wingdings"/>
                        <a:buChar char=""/>
                      </a:pPr>
                      <a:r>
                        <a:rPr lang="en-GB" sz="500" dirty="0">
                          <a:effectLst/>
                        </a:rPr>
                        <a:t>in non-narrative material, using simple organisational devices such as headings and sub-headings  </a:t>
                      </a:r>
                    </a:p>
                    <a:p>
                      <a:pPr marL="342900" lvl="0" indent="-342900">
                        <a:lnSpc>
                          <a:spcPct val="120000"/>
                        </a:lnSpc>
                        <a:spcAft>
                          <a:spcPts val="300"/>
                        </a:spcAft>
                        <a:buClr>
                          <a:srgbClr val="104F75"/>
                        </a:buClr>
                        <a:buSzPts val="1200"/>
                        <a:buFont typeface="Wingdings"/>
                        <a:buChar char=""/>
                        <a:tabLst>
                          <a:tab pos="450215" algn="l"/>
                        </a:tabLst>
                      </a:pPr>
                      <a:r>
                        <a:rPr lang="en-GB" sz="500" dirty="0">
                          <a:effectLst/>
                        </a:rPr>
                        <a:t>evaluate and edit by: </a:t>
                      </a:r>
                    </a:p>
                    <a:p>
                      <a:pPr marL="342900" lvl="0" indent="-342900">
                        <a:lnSpc>
                          <a:spcPct val="120000"/>
                        </a:lnSpc>
                        <a:spcAft>
                          <a:spcPts val="300"/>
                        </a:spcAft>
                        <a:buClr>
                          <a:srgbClr val="104F75"/>
                        </a:buClr>
                        <a:buFont typeface="Wingdings"/>
                        <a:buChar char=""/>
                      </a:pPr>
                      <a:r>
                        <a:rPr lang="en-GB" sz="500" dirty="0">
                          <a:effectLst/>
                        </a:rPr>
                        <a:t>assessing the effectiveness of their own and others’ writing and suggesting improvements</a:t>
                      </a:r>
                    </a:p>
                    <a:p>
                      <a:pPr marL="342900" lvl="0" indent="-342900">
                        <a:lnSpc>
                          <a:spcPct val="120000"/>
                        </a:lnSpc>
                        <a:spcAft>
                          <a:spcPts val="300"/>
                        </a:spcAft>
                        <a:buClr>
                          <a:srgbClr val="104F75"/>
                        </a:buClr>
                        <a:buFont typeface="Wingdings"/>
                        <a:buChar char=""/>
                      </a:pPr>
                      <a:r>
                        <a:rPr lang="en-GB" sz="500" dirty="0">
                          <a:effectLst/>
                        </a:rPr>
                        <a:t>proposing changes to grammar and vocabulary to improve consistency, e.g. the accurate use of pronouns in sentences</a:t>
                      </a:r>
                    </a:p>
                    <a:p>
                      <a:pPr marL="342900" lvl="0" indent="-342900">
                        <a:lnSpc>
                          <a:spcPct val="120000"/>
                        </a:lnSpc>
                        <a:spcAft>
                          <a:spcPts val="300"/>
                        </a:spcAft>
                        <a:buClr>
                          <a:srgbClr val="104F75"/>
                        </a:buClr>
                        <a:buSzPts val="1200"/>
                        <a:buFont typeface="Wingdings"/>
                        <a:buChar char=""/>
                        <a:tabLst>
                          <a:tab pos="450215" algn="l"/>
                        </a:tabLst>
                      </a:pPr>
                      <a:r>
                        <a:rPr lang="en-GB" sz="500" dirty="0">
                          <a:effectLst/>
                        </a:rPr>
                        <a:t>proof-read for spelling and punctuation errors</a:t>
                      </a:r>
                    </a:p>
                    <a:p>
                      <a:pPr marL="342900" lvl="0" indent="-342900">
                        <a:lnSpc>
                          <a:spcPct val="120000"/>
                        </a:lnSpc>
                        <a:spcAft>
                          <a:spcPts val="300"/>
                        </a:spcAft>
                        <a:buClr>
                          <a:srgbClr val="104F75"/>
                        </a:buClr>
                        <a:buSzPts val="1200"/>
                        <a:buFont typeface="Wingdings"/>
                        <a:buChar char=""/>
                        <a:tabLst>
                          <a:tab pos="450215" algn="l"/>
                        </a:tabLst>
                      </a:pPr>
                      <a:r>
                        <a:rPr lang="en-GB" sz="500" dirty="0">
                          <a:effectLst/>
                        </a:rPr>
                        <a:t>read aloud their own writing, to a group or the whole class, using appropriate intonation and controlling the tone and volume so that the meaning is clear. </a:t>
                      </a:r>
                      <a:endParaRPr lang="en-GB" sz="500" dirty="0">
                        <a:effectLst/>
                        <a:latin typeface="Arial"/>
                        <a:ea typeface="Times New Roman"/>
                        <a:cs typeface="Times New Roman"/>
                      </a:endParaRPr>
                    </a:p>
                  </a:txBody>
                  <a:tcPr marL="68580" marR="68580" marT="0" marB="0"/>
                </a:tc>
                <a:tc>
                  <a:txBody>
                    <a:bodyPr/>
                    <a:lstStyle/>
                    <a:p>
                      <a:pPr>
                        <a:spcAft>
                          <a:spcPts val="0"/>
                        </a:spcAft>
                      </a:pPr>
                      <a:r>
                        <a:rPr lang="en-GB" sz="500" dirty="0" smtClean="0">
                          <a:effectLst/>
                        </a:rPr>
                        <a:t>Pupils should be taught to:</a:t>
                      </a:r>
                    </a:p>
                    <a:p>
                      <a:pPr marL="342900" lvl="0" indent="-342900">
                        <a:lnSpc>
                          <a:spcPct val="120000"/>
                        </a:lnSpc>
                        <a:spcAft>
                          <a:spcPts val="300"/>
                        </a:spcAft>
                        <a:buClr>
                          <a:srgbClr val="104F75"/>
                        </a:buClr>
                        <a:buSzPts val="1200"/>
                        <a:buFont typeface="Wingdings"/>
                        <a:buChar char=""/>
                        <a:tabLst>
                          <a:tab pos="450215" algn="l"/>
                        </a:tabLst>
                      </a:pPr>
                      <a:r>
                        <a:rPr lang="en-GB" sz="500" dirty="0" smtClean="0">
                          <a:effectLst/>
                        </a:rPr>
                        <a:t>develop their understanding of the concepts set out in Appendix 2 by:</a:t>
                      </a:r>
                    </a:p>
                    <a:p>
                      <a:pPr marL="342900" lvl="0" indent="-342900">
                        <a:lnSpc>
                          <a:spcPct val="120000"/>
                        </a:lnSpc>
                        <a:spcAft>
                          <a:spcPts val="300"/>
                        </a:spcAft>
                        <a:buClr>
                          <a:srgbClr val="104F75"/>
                        </a:buClr>
                        <a:buFont typeface="Wingdings"/>
                        <a:buChar char=""/>
                      </a:pPr>
                      <a:r>
                        <a:rPr lang="en-GB" sz="500" dirty="0" smtClean="0">
                          <a:effectLst/>
                        </a:rPr>
                        <a:t>extending the range of sentences with more than one clause by using a wider range of conjunctions, e.g. when, if, because, although</a:t>
                      </a:r>
                    </a:p>
                    <a:p>
                      <a:pPr marL="342900" lvl="0" indent="-342900">
                        <a:lnSpc>
                          <a:spcPct val="120000"/>
                        </a:lnSpc>
                        <a:spcAft>
                          <a:spcPts val="300"/>
                        </a:spcAft>
                        <a:buClr>
                          <a:srgbClr val="104F75"/>
                        </a:buClr>
                        <a:buFont typeface="Wingdings"/>
                        <a:buChar char=""/>
                      </a:pPr>
                      <a:r>
                        <a:rPr lang="en-GB" sz="500" spc="-10" dirty="0" smtClean="0">
                          <a:effectLst/>
                        </a:rPr>
                        <a:t>using the perfect form of verbs to mark relationships of time and cause</a:t>
                      </a:r>
                      <a:endParaRPr lang="en-GB" sz="500" dirty="0" smtClean="0">
                        <a:effectLst/>
                      </a:endParaRPr>
                    </a:p>
                    <a:p>
                      <a:pPr marL="342900" lvl="0" indent="-342900">
                        <a:lnSpc>
                          <a:spcPct val="120000"/>
                        </a:lnSpc>
                        <a:spcAft>
                          <a:spcPts val="300"/>
                        </a:spcAft>
                        <a:buClr>
                          <a:srgbClr val="104F75"/>
                        </a:buClr>
                        <a:buFont typeface="Wingdings"/>
                        <a:buChar char=""/>
                      </a:pPr>
                      <a:r>
                        <a:rPr lang="en-GB" sz="500" dirty="0" smtClean="0">
                          <a:effectLst/>
                        </a:rPr>
                        <a:t>choosing nouns or pronouns appropriately for clarity and cohesion </a:t>
                      </a:r>
                    </a:p>
                    <a:p>
                      <a:pPr marL="342900" lvl="0" indent="-342900">
                        <a:lnSpc>
                          <a:spcPct val="120000"/>
                        </a:lnSpc>
                        <a:spcAft>
                          <a:spcPts val="300"/>
                        </a:spcAft>
                        <a:buClr>
                          <a:srgbClr val="104F75"/>
                        </a:buClr>
                        <a:buFont typeface="Wingdings"/>
                        <a:buChar char=""/>
                      </a:pPr>
                      <a:r>
                        <a:rPr lang="en-GB" sz="500" dirty="0" smtClean="0">
                          <a:effectLst/>
                        </a:rPr>
                        <a:t>choosing nouns or pronouns appropriately within a sentence to avoid ambiguity and repetition</a:t>
                      </a:r>
                    </a:p>
                    <a:p>
                      <a:pPr marL="342900" lvl="0" indent="-342900">
                        <a:lnSpc>
                          <a:spcPct val="120000"/>
                        </a:lnSpc>
                        <a:spcAft>
                          <a:spcPts val="300"/>
                        </a:spcAft>
                        <a:buClr>
                          <a:srgbClr val="104F75"/>
                        </a:buClr>
                        <a:buFont typeface="Wingdings"/>
                        <a:buChar char=""/>
                      </a:pPr>
                      <a:r>
                        <a:rPr lang="en-GB" sz="500" dirty="0" smtClean="0">
                          <a:effectLst/>
                        </a:rPr>
                        <a:t>using conjunctions, adverbs and prepositions to express time and cause</a:t>
                      </a:r>
                    </a:p>
                    <a:p>
                      <a:pPr marL="342900" lvl="0" indent="-342900">
                        <a:lnSpc>
                          <a:spcPct val="120000"/>
                        </a:lnSpc>
                        <a:spcAft>
                          <a:spcPts val="300"/>
                        </a:spcAft>
                        <a:buClr>
                          <a:srgbClr val="104F75"/>
                        </a:buClr>
                        <a:buFont typeface="Wingdings"/>
                        <a:buChar char=""/>
                      </a:pPr>
                      <a:r>
                        <a:rPr lang="en-GB" sz="500" dirty="0" smtClean="0">
                          <a:effectLst/>
                        </a:rPr>
                        <a:t>using fronted adverbials</a:t>
                      </a:r>
                    </a:p>
                    <a:p>
                      <a:pPr marL="342900" lvl="0" indent="-342900">
                        <a:lnSpc>
                          <a:spcPct val="120000"/>
                        </a:lnSpc>
                        <a:spcAft>
                          <a:spcPts val="300"/>
                        </a:spcAft>
                        <a:buClr>
                          <a:srgbClr val="104F75"/>
                        </a:buClr>
                        <a:buFont typeface="Wingdings"/>
                        <a:buChar char=""/>
                      </a:pPr>
                      <a:r>
                        <a:rPr lang="en-GB" sz="500" dirty="0" smtClean="0">
                          <a:effectLst/>
                        </a:rPr>
                        <a:t>learning the grammar of word structure in Appendix 2</a:t>
                      </a:r>
                      <a:endParaRPr lang="en-GB" sz="500" dirty="0" smtClean="0">
                        <a:effectLst/>
                        <a:latin typeface="Arial"/>
                        <a:ea typeface="Times New Roman"/>
                        <a:cs typeface="Times New Roman"/>
                      </a:endParaRPr>
                    </a:p>
                  </a:txBody>
                  <a:tcPr/>
                </a:tc>
              </a:tr>
            </a:tbl>
          </a:graphicData>
        </a:graphic>
      </p:graphicFrame>
    </p:spTree>
    <p:extLst>
      <p:ext uri="{BB962C8B-B14F-4D97-AF65-F5344CB8AC3E}">
        <p14:creationId xmlns:p14="http://schemas.microsoft.com/office/powerpoint/2010/main" val="846093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95985721"/>
              </p:ext>
            </p:extLst>
          </p:nvPr>
        </p:nvGraphicFramePr>
        <p:xfrm>
          <a:off x="-24950" y="0"/>
          <a:ext cx="9108508" cy="937260"/>
        </p:xfrm>
        <a:graphic>
          <a:graphicData uri="http://schemas.openxmlformats.org/drawingml/2006/table">
            <a:tbl>
              <a:tblPr firstRow="1" bandRow="1">
                <a:tableStyleId>{073A0DAA-6AF3-43AB-8588-CEC1D06C72B9}</a:tableStyleId>
              </a:tblPr>
              <a:tblGrid>
                <a:gridCol w="827584"/>
                <a:gridCol w="2070231"/>
                <a:gridCol w="2070231"/>
                <a:gridCol w="2070231"/>
                <a:gridCol w="2070231"/>
              </a:tblGrid>
              <a:tr h="937260">
                <a:tc>
                  <a:txBody>
                    <a:bodyPr/>
                    <a:lstStyle/>
                    <a:p>
                      <a:pPr algn="ctr"/>
                      <a:r>
                        <a:rPr lang="en-GB" sz="1600" dirty="0" smtClean="0"/>
                        <a:t>Term 1</a:t>
                      </a:r>
                    </a:p>
                    <a:p>
                      <a:pPr algn="ctr"/>
                      <a:r>
                        <a:rPr lang="en-GB" sz="1200" dirty="0" smtClean="0"/>
                        <a:t>(Autumn)</a:t>
                      </a:r>
                      <a:endParaRPr lang="en-GB" sz="1200" dirty="0"/>
                    </a:p>
                  </a:txBody>
                  <a:tcPr/>
                </a:tc>
                <a:tc>
                  <a:txBody>
                    <a:bodyPr/>
                    <a:lstStyle/>
                    <a:p>
                      <a:pPr algn="ctr"/>
                      <a:r>
                        <a:rPr lang="en-GB" sz="1600" dirty="0" smtClean="0"/>
                        <a:t>Reading</a:t>
                      </a:r>
                      <a:endParaRPr lang="en-GB" sz="1600" dirty="0"/>
                    </a:p>
                  </a:txBody>
                  <a:tcPr/>
                </a:tc>
                <a:tc>
                  <a:txBody>
                    <a:bodyPr/>
                    <a:lstStyle/>
                    <a:p>
                      <a:pPr algn="ctr"/>
                      <a:r>
                        <a:rPr lang="en-GB" sz="1600" dirty="0" smtClean="0"/>
                        <a:t>Writing</a:t>
                      </a:r>
                      <a:endParaRPr lang="en-GB" sz="1600" dirty="0"/>
                    </a:p>
                  </a:txBody>
                  <a:tcPr/>
                </a:tc>
                <a:tc>
                  <a:txBody>
                    <a:bodyPr/>
                    <a:lstStyle/>
                    <a:p>
                      <a:pPr algn="ctr"/>
                      <a:r>
                        <a:rPr lang="en-GB" sz="1600" dirty="0" smtClean="0"/>
                        <a:t>Composition</a:t>
                      </a:r>
                      <a:endParaRPr lang="en-GB" sz="1600" dirty="0"/>
                    </a:p>
                  </a:txBody>
                  <a:tcPr/>
                </a:tc>
                <a:tc>
                  <a:txBody>
                    <a:bodyPr/>
                    <a:lstStyle/>
                    <a:p>
                      <a:pPr algn="ctr"/>
                      <a:r>
                        <a:rPr lang="en-GB" sz="1600" dirty="0" smtClean="0"/>
                        <a:t>Grammar</a:t>
                      </a:r>
                      <a:r>
                        <a:rPr lang="en-GB" sz="1600" baseline="0" dirty="0" smtClean="0"/>
                        <a:t> and Punctuation</a:t>
                      </a:r>
                      <a:endParaRPr lang="en-GB" sz="1600" dirty="0"/>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328554837"/>
              </p:ext>
            </p:extLst>
          </p:nvPr>
        </p:nvGraphicFramePr>
        <p:xfrm>
          <a:off x="0" y="908720"/>
          <a:ext cx="9108508" cy="4362750"/>
        </p:xfrm>
        <a:graphic>
          <a:graphicData uri="http://schemas.openxmlformats.org/drawingml/2006/table">
            <a:tbl>
              <a:tblPr firstRow="1" bandRow="1">
                <a:tableStyleId>{D7AC3CCA-C797-4891-BE02-D94E43425B78}</a:tableStyleId>
              </a:tblPr>
              <a:tblGrid>
                <a:gridCol w="827584"/>
                <a:gridCol w="2070231"/>
                <a:gridCol w="2070231"/>
                <a:gridCol w="2070231"/>
                <a:gridCol w="2070231"/>
              </a:tblGrid>
              <a:tr h="43627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u="none" strike="noStrike" kern="1200" cap="none" spc="0" normalizeH="0" baseline="0" noProof="0" dirty="0" smtClean="0">
                          <a:ln>
                            <a:noFill/>
                          </a:ln>
                          <a:effectLst/>
                          <a:uLnTx/>
                          <a:uFillTx/>
                        </a:rPr>
                        <a:t>HA Objectives</a:t>
                      </a:r>
                    </a:p>
                    <a:p>
                      <a:endParaRPr lang="en-GB" sz="1000" dirty="0"/>
                    </a:p>
                  </a:txBody>
                  <a:tcPr/>
                </a:tc>
                <a:tc>
                  <a:txBody>
                    <a:bodyPr/>
                    <a:lstStyle/>
                    <a:p>
                      <a:pPr>
                        <a:spcAft>
                          <a:spcPts val="0"/>
                        </a:spcAft>
                      </a:pPr>
                      <a:r>
                        <a:rPr lang="en-GB" sz="500" dirty="0" smtClean="0">
                          <a:effectLst/>
                        </a:rPr>
                        <a:t> </a:t>
                      </a:r>
                    </a:p>
                    <a:p>
                      <a:pPr>
                        <a:lnSpc>
                          <a:spcPct val="120000"/>
                        </a:lnSpc>
                        <a:spcAft>
                          <a:spcPts val="1200"/>
                        </a:spcAft>
                      </a:pPr>
                      <a:r>
                        <a:rPr lang="en-GB" sz="500" dirty="0" smtClean="0">
                          <a:effectLst/>
                        </a:rPr>
                        <a:t>Pupils should be taught to:</a:t>
                      </a:r>
                    </a:p>
                    <a:p>
                      <a:pPr marL="342900" lvl="0" indent="-342900">
                        <a:lnSpc>
                          <a:spcPct val="120000"/>
                        </a:lnSpc>
                        <a:spcAft>
                          <a:spcPts val="300"/>
                        </a:spcAft>
                        <a:buClr>
                          <a:srgbClr val="104F75"/>
                        </a:buClr>
                        <a:buSzPts val="1200"/>
                        <a:buFont typeface="Wingdings"/>
                        <a:buChar char=""/>
                        <a:tabLst>
                          <a:tab pos="450215" algn="l"/>
                        </a:tabLst>
                      </a:pPr>
                      <a:r>
                        <a:rPr lang="en-GB" sz="500" dirty="0" smtClean="0">
                          <a:effectLst/>
                        </a:rPr>
                        <a:t>apply their growing knowledge of root words, prefixes and suffixes (morphology and etymology), as listed in Appendix 1, both to read aloud and to understand the meaning of new words that they meet.</a:t>
                      </a:r>
                    </a:p>
                    <a:p>
                      <a:pPr>
                        <a:lnSpc>
                          <a:spcPct val="120000"/>
                        </a:lnSpc>
                        <a:spcAft>
                          <a:spcPts val="1200"/>
                        </a:spcAft>
                      </a:pPr>
                      <a:r>
                        <a:rPr lang="en-GB" sz="500" dirty="0" smtClean="0">
                          <a:effectLst/>
                        </a:rPr>
                        <a:t>Comprehension </a:t>
                      </a:r>
                      <a:endParaRPr lang="en-GB" sz="500" dirty="0">
                        <a:effectLst/>
                      </a:endParaRPr>
                    </a:p>
                    <a:p>
                      <a:pPr>
                        <a:spcAft>
                          <a:spcPts val="0"/>
                        </a:spcAft>
                      </a:pPr>
                      <a:r>
                        <a:rPr lang="en-GB" sz="500" dirty="0">
                          <a:effectLst/>
                        </a:rPr>
                        <a:t>Pupils should be taught to:</a:t>
                      </a:r>
                    </a:p>
                    <a:p>
                      <a:pPr>
                        <a:spcAft>
                          <a:spcPts val="0"/>
                        </a:spcAft>
                      </a:pPr>
                      <a:r>
                        <a:rPr lang="en-GB" sz="500" dirty="0">
                          <a:effectLst/>
                        </a:rPr>
                        <a:t> </a:t>
                      </a:r>
                    </a:p>
                    <a:p>
                      <a:pPr marL="342900" lvl="0" indent="-342900">
                        <a:lnSpc>
                          <a:spcPct val="120000"/>
                        </a:lnSpc>
                        <a:spcAft>
                          <a:spcPts val="300"/>
                        </a:spcAft>
                        <a:buClr>
                          <a:srgbClr val="104F75"/>
                        </a:buClr>
                        <a:buSzPts val="1200"/>
                        <a:buFont typeface="Wingdings"/>
                        <a:buChar char=""/>
                        <a:tabLst>
                          <a:tab pos="450215" algn="l"/>
                        </a:tabLst>
                      </a:pPr>
                      <a:r>
                        <a:rPr lang="en-GB" sz="500" dirty="0">
                          <a:effectLst/>
                        </a:rPr>
                        <a:t>maintain positive attitudes to reading and understanding of what they read by:</a:t>
                      </a:r>
                    </a:p>
                    <a:p>
                      <a:pPr marL="342900" lvl="0" indent="-342900">
                        <a:lnSpc>
                          <a:spcPct val="120000"/>
                        </a:lnSpc>
                        <a:spcAft>
                          <a:spcPts val="300"/>
                        </a:spcAft>
                        <a:buClr>
                          <a:srgbClr val="104F75"/>
                        </a:buClr>
                        <a:buFont typeface="Wingdings"/>
                        <a:buChar char=""/>
                      </a:pPr>
                      <a:r>
                        <a:rPr lang="en-GB" sz="500" dirty="0">
                          <a:effectLst/>
                        </a:rPr>
                        <a:t>continuing to read and discuss an increasingly wide range of fiction, poetry, plays, non-fiction and reference books or textbooks</a:t>
                      </a:r>
                    </a:p>
                    <a:p>
                      <a:pPr marL="342900" lvl="0" indent="-342900">
                        <a:lnSpc>
                          <a:spcPct val="120000"/>
                        </a:lnSpc>
                        <a:spcAft>
                          <a:spcPts val="300"/>
                        </a:spcAft>
                        <a:buClr>
                          <a:srgbClr val="104F75"/>
                        </a:buClr>
                        <a:buFont typeface="Wingdings"/>
                        <a:buChar char=""/>
                      </a:pPr>
                      <a:r>
                        <a:rPr lang="en-GB" sz="500" dirty="0">
                          <a:effectLst/>
                        </a:rPr>
                        <a:t>reading books that are structured in different ways and reading for a range of purposes </a:t>
                      </a:r>
                    </a:p>
                    <a:p>
                      <a:pPr marL="342900" lvl="0" indent="-342900">
                        <a:lnSpc>
                          <a:spcPct val="120000"/>
                        </a:lnSpc>
                        <a:spcAft>
                          <a:spcPts val="300"/>
                        </a:spcAft>
                        <a:buClr>
                          <a:srgbClr val="104F75"/>
                        </a:buClr>
                        <a:buFont typeface="Wingdings"/>
                        <a:buChar char=""/>
                      </a:pPr>
                      <a:r>
                        <a:rPr lang="en-GB" sz="500" dirty="0">
                          <a:effectLst/>
                        </a:rPr>
                        <a:t>increasing their familiarity with a wide range of books, including myths, legends and traditional stories, modern fiction, fiction from our literary heritage, and books from other cultures and traditions</a:t>
                      </a:r>
                    </a:p>
                    <a:p>
                      <a:pPr marL="342900" lvl="0" indent="-342900">
                        <a:lnSpc>
                          <a:spcPct val="120000"/>
                        </a:lnSpc>
                        <a:spcAft>
                          <a:spcPts val="300"/>
                        </a:spcAft>
                        <a:buClr>
                          <a:srgbClr val="104F75"/>
                        </a:buClr>
                        <a:buFont typeface="Wingdings"/>
                        <a:buChar char=""/>
                      </a:pPr>
                      <a:r>
                        <a:rPr lang="en-GB" sz="500" dirty="0">
                          <a:effectLst/>
                        </a:rPr>
                        <a:t>recommending books that they have read to their peers, giving reasons for their choices </a:t>
                      </a:r>
                    </a:p>
                    <a:p>
                      <a:pPr marL="342900" lvl="0" indent="-342900">
                        <a:lnSpc>
                          <a:spcPct val="120000"/>
                        </a:lnSpc>
                        <a:spcAft>
                          <a:spcPts val="300"/>
                        </a:spcAft>
                        <a:buClr>
                          <a:srgbClr val="104F75"/>
                        </a:buClr>
                        <a:buFont typeface="Wingdings"/>
                        <a:buChar char=""/>
                      </a:pPr>
                      <a:r>
                        <a:rPr lang="en-GB" sz="500" dirty="0">
                          <a:effectLst/>
                        </a:rPr>
                        <a:t>identifying and discussing themes and conventions in and across a wide range of writing</a:t>
                      </a:r>
                    </a:p>
                    <a:p>
                      <a:pPr marL="342900" lvl="0" indent="-342900">
                        <a:lnSpc>
                          <a:spcPct val="120000"/>
                        </a:lnSpc>
                        <a:spcAft>
                          <a:spcPts val="300"/>
                        </a:spcAft>
                        <a:buClr>
                          <a:srgbClr val="104F75"/>
                        </a:buClr>
                        <a:buFont typeface="Wingdings"/>
                        <a:buChar char=""/>
                      </a:pPr>
                      <a:r>
                        <a:rPr lang="en-GB" sz="500" dirty="0">
                          <a:effectLst/>
                        </a:rPr>
                        <a:t>making comparisons within and across books</a:t>
                      </a:r>
                    </a:p>
                    <a:p>
                      <a:pPr marL="342900" lvl="0" indent="-342900">
                        <a:lnSpc>
                          <a:spcPct val="120000"/>
                        </a:lnSpc>
                        <a:spcAft>
                          <a:spcPts val="300"/>
                        </a:spcAft>
                        <a:buClr>
                          <a:srgbClr val="104F75"/>
                        </a:buClr>
                        <a:buFont typeface="Wingdings"/>
                        <a:buChar char=""/>
                      </a:pPr>
                      <a:r>
                        <a:rPr lang="en-GB" sz="500" dirty="0">
                          <a:effectLst/>
                        </a:rPr>
                        <a:t>learning a wider range of poetry by heart</a:t>
                      </a:r>
                    </a:p>
                    <a:p>
                      <a:pPr marL="342900" lvl="0" indent="-342900">
                        <a:lnSpc>
                          <a:spcPct val="120000"/>
                        </a:lnSpc>
                        <a:spcAft>
                          <a:spcPts val="300"/>
                        </a:spcAft>
                        <a:buClr>
                          <a:srgbClr val="104F75"/>
                        </a:buClr>
                        <a:buFont typeface="Wingdings"/>
                        <a:buChar char=""/>
                      </a:pPr>
                      <a:r>
                        <a:rPr lang="en-GB" sz="500" dirty="0">
                          <a:effectLst/>
                        </a:rPr>
                        <a:t>preparing poems and plays to read aloud and to perform, showing understanding through intonation, tone and volume so that the meaning is clear to an </a:t>
                      </a:r>
                      <a:r>
                        <a:rPr lang="en-GB" sz="500" dirty="0" smtClean="0">
                          <a:effectLst/>
                        </a:rPr>
                        <a:t>audience</a:t>
                      </a:r>
                      <a:endParaRPr lang="en-GB" sz="500" dirty="0">
                        <a:effectLst/>
                        <a:latin typeface="Arial"/>
                        <a:ea typeface="Times New Roman"/>
                        <a:cs typeface="Times New Roman"/>
                      </a:endParaRPr>
                    </a:p>
                  </a:txBody>
                  <a:tcPr marL="68580" marR="68580" marT="0" marB="0"/>
                </a:tc>
                <a:tc>
                  <a:txBody>
                    <a:bodyPr/>
                    <a:lstStyle/>
                    <a:p>
                      <a:pPr>
                        <a:lnSpc>
                          <a:spcPct val="120000"/>
                        </a:lnSpc>
                        <a:spcAft>
                          <a:spcPts val="1200"/>
                        </a:spcAft>
                      </a:pPr>
                      <a:r>
                        <a:rPr lang="en-GB" sz="500" dirty="0" smtClean="0">
                          <a:effectLst/>
                        </a:rPr>
                        <a:t>Pupils </a:t>
                      </a:r>
                      <a:r>
                        <a:rPr lang="en-GB" sz="500" dirty="0">
                          <a:effectLst/>
                        </a:rPr>
                        <a:t>should be taught to</a:t>
                      </a:r>
                      <a:r>
                        <a:rPr lang="en-GB" sz="500" dirty="0" smtClean="0">
                          <a:effectLst/>
                        </a:rPr>
                        <a:t>:</a:t>
                      </a:r>
                    </a:p>
                    <a:p>
                      <a:pPr marL="0" marR="0" indent="0" algn="l" defTabSz="914400" rtl="0" eaLnBrk="1" fontAlgn="auto" latinLnBrk="0" hangingPunct="1">
                        <a:lnSpc>
                          <a:spcPct val="120000"/>
                        </a:lnSpc>
                        <a:spcBef>
                          <a:spcPts val="0"/>
                        </a:spcBef>
                        <a:spcAft>
                          <a:spcPts val="1200"/>
                        </a:spcAft>
                        <a:buClrTx/>
                        <a:buSzTx/>
                        <a:buFontTx/>
                        <a:buNone/>
                        <a:tabLst/>
                        <a:defRPr/>
                      </a:pPr>
                      <a:r>
                        <a:rPr lang="en-GB" sz="500" dirty="0" smtClean="0">
                          <a:effectLst/>
                        </a:rPr>
                        <a:t>Spelling (see Appendix 1)</a:t>
                      </a:r>
                      <a:endParaRPr lang="en-GB" sz="500" dirty="0">
                        <a:effectLst/>
                      </a:endParaRPr>
                    </a:p>
                    <a:p>
                      <a:pPr marL="342900" lvl="0" indent="-342900">
                        <a:lnSpc>
                          <a:spcPct val="120000"/>
                        </a:lnSpc>
                        <a:spcAft>
                          <a:spcPts val="300"/>
                        </a:spcAft>
                        <a:buClr>
                          <a:srgbClr val="104F75"/>
                        </a:buClr>
                        <a:buSzPts val="1200"/>
                        <a:buFont typeface="Wingdings"/>
                        <a:buChar char=""/>
                        <a:tabLst>
                          <a:tab pos="450215" algn="l"/>
                        </a:tabLst>
                      </a:pPr>
                      <a:r>
                        <a:rPr lang="en-GB" sz="500" dirty="0">
                          <a:effectLst/>
                        </a:rPr>
                        <a:t>use further prefixes and suffixes and understand the guidelines for adding them</a:t>
                      </a:r>
                    </a:p>
                    <a:p>
                      <a:pPr marL="342900" lvl="0" indent="-342900">
                        <a:lnSpc>
                          <a:spcPct val="120000"/>
                        </a:lnSpc>
                        <a:spcAft>
                          <a:spcPts val="300"/>
                        </a:spcAft>
                        <a:buClr>
                          <a:srgbClr val="104F75"/>
                        </a:buClr>
                        <a:buSzPts val="1200"/>
                        <a:buFont typeface="Wingdings"/>
                        <a:buChar char=""/>
                        <a:tabLst>
                          <a:tab pos="450215" algn="l"/>
                        </a:tabLst>
                      </a:pPr>
                      <a:r>
                        <a:rPr lang="en-GB" sz="500" dirty="0">
                          <a:effectLst/>
                        </a:rPr>
                        <a:t>spell some words with ‘silent’ letters, e.g. knight, psalm, solemn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00" u="none" strike="noStrike" kern="1200" cap="none" spc="0" normalizeH="0" baseline="0" noProof="0" dirty="0" smtClean="0">
                          <a:ln>
                            <a:noFill/>
                          </a:ln>
                          <a:effectLst/>
                          <a:uLnTx/>
                          <a:uFillTx/>
                        </a:rPr>
                        <a:t>Handwriting and presentation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00" u="none" strike="noStrike" kern="1200" cap="none" spc="0" normalizeH="0" baseline="0" noProof="0" dirty="0" smtClean="0">
                          <a:ln>
                            <a:noFill/>
                          </a:ln>
                          <a:effectLst/>
                          <a:uLnTx/>
                          <a:uFillTx/>
                        </a:rPr>
                        <a:t> </a:t>
                      </a:r>
                    </a:p>
                    <a:p>
                      <a:pPr marL="0" marR="0" lvl="0" indent="0" algn="l" defTabSz="914400" rtl="0" eaLnBrk="1" fontAlgn="auto" latinLnBrk="0" hangingPunct="1">
                        <a:lnSpc>
                          <a:spcPct val="120000"/>
                        </a:lnSpc>
                        <a:spcBef>
                          <a:spcPts val="0"/>
                        </a:spcBef>
                        <a:spcAft>
                          <a:spcPts val="1200"/>
                        </a:spcAft>
                        <a:buClrTx/>
                        <a:buSzTx/>
                        <a:buFontTx/>
                        <a:buNone/>
                        <a:tabLst/>
                        <a:defRPr/>
                      </a:pPr>
                      <a:r>
                        <a:rPr kumimoji="0" lang="en-GB" sz="500" u="none" strike="noStrike" kern="1200" cap="none" spc="0" normalizeH="0" baseline="0" noProof="0" dirty="0" smtClean="0">
                          <a:ln>
                            <a:noFill/>
                          </a:ln>
                          <a:effectLst/>
                          <a:uLnTx/>
                          <a:uFillTx/>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u="none" strike="noStrike" kern="1200" cap="none" spc="0" normalizeH="0" baseline="0" noProof="0" dirty="0" smtClean="0">
                          <a:ln>
                            <a:noFill/>
                          </a:ln>
                          <a:effectLst/>
                          <a:uLnTx/>
                          <a:uFillTx/>
                        </a:rPr>
                        <a:t>write legibly, fluently, with increasing speed and personal style by: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choosing which shape of a letter to use when given choices and deciding, as part of their personal style, whether or not to join specific letters</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choosing the writing implement that is best suited for a task (e.g. quick notes, letters). </a:t>
                      </a:r>
                    </a:p>
                    <a:p>
                      <a:pPr marL="342900" lvl="0" indent="-342900">
                        <a:lnSpc>
                          <a:spcPct val="120000"/>
                        </a:lnSpc>
                        <a:spcAft>
                          <a:spcPts val="300"/>
                        </a:spcAft>
                        <a:buClr>
                          <a:srgbClr val="104F75"/>
                        </a:buClr>
                        <a:buSzPts val="1200"/>
                        <a:buFont typeface="Wingdings"/>
                        <a:buChar char=""/>
                        <a:tabLst>
                          <a:tab pos="450215" algn="l"/>
                        </a:tabLst>
                      </a:pPr>
                      <a:endParaRPr lang="en-GB" sz="500" dirty="0">
                        <a:effectLst/>
                        <a:latin typeface="Arial"/>
                        <a:ea typeface="Times New Roman"/>
                        <a:cs typeface="Times New Roman"/>
                      </a:endParaRPr>
                    </a:p>
                  </a:txBody>
                  <a:tcPr marL="68580" marR="68580" marT="0" marB="0"/>
                </a:tc>
                <a:tc>
                  <a:txBody>
                    <a:bodyPr/>
                    <a:lstStyle/>
                    <a:p>
                      <a:pPr>
                        <a:lnSpc>
                          <a:spcPct val="120000"/>
                        </a:lnSpc>
                        <a:spcAft>
                          <a:spcPts val="1200"/>
                        </a:spcAft>
                      </a:pPr>
                      <a:r>
                        <a:rPr lang="en-GB" sz="500" dirty="0" smtClean="0">
                          <a:effectLst/>
                        </a:rPr>
                        <a:t>Pupils should be taught to: </a:t>
                      </a:r>
                    </a:p>
                    <a:p>
                      <a:pPr marL="342900" lvl="0" indent="-342900">
                        <a:lnSpc>
                          <a:spcPct val="120000"/>
                        </a:lnSpc>
                        <a:spcAft>
                          <a:spcPts val="300"/>
                        </a:spcAft>
                        <a:buClr>
                          <a:srgbClr val="104F75"/>
                        </a:buClr>
                        <a:buSzPts val="1200"/>
                        <a:buFont typeface="Wingdings"/>
                        <a:buChar char=""/>
                        <a:tabLst>
                          <a:tab pos="450215" algn="l"/>
                        </a:tabLst>
                      </a:pPr>
                      <a:r>
                        <a:rPr lang="en-GB" sz="500" dirty="0" smtClean="0">
                          <a:effectLst/>
                        </a:rPr>
                        <a:t>plan their writing by:</a:t>
                      </a:r>
                    </a:p>
                    <a:p>
                      <a:pPr marL="342900" lvl="0" indent="-342900">
                        <a:lnSpc>
                          <a:spcPct val="120000"/>
                        </a:lnSpc>
                        <a:spcAft>
                          <a:spcPts val="300"/>
                        </a:spcAft>
                        <a:buClr>
                          <a:srgbClr val="104F75"/>
                        </a:buClr>
                        <a:buFont typeface="Wingdings"/>
                        <a:buChar char=""/>
                      </a:pPr>
                      <a:r>
                        <a:rPr lang="en-GB" sz="500" dirty="0" smtClean="0">
                          <a:effectLst/>
                        </a:rPr>
                        <a:t>identifying the audience for and purpose of the writing, selecting the appropriate form and using other similar writing as models for their own</a:t>
                      </a:r>
                    </a:p>
                    <a:p>
                      <a:pPr marL="342900" lvl="0" indent="-342900">
                        <a:lnSpc>
                          <a:spcPct val="120000"/>
                        </a:lnSpc>
                        <a:spcAft>
                          <a:spcPts val="300"/>
                        </a:spcAft>
                        <a:buClr>
                          <a:srgbClr val="104F75"/>
                        </a:buClr>
                        <a:buFont typeface="Wingdings"/>
                        <a:buChar char=""/>
                      </a:pPr>
                      <a:r>
                        <a:rPr lang="en-GB" sz="500" dirty="0" smtClean="0">
                          <a:effectLst/>
                        </a:rPr>
                        <a:t>noting and developing initial ideas, drawing on reading and research where necessary</a:t>
                      </a:r>
                    </a:p>
                    <a:p>
                      <a:pPr marL="342900" lvl="0" indent="-342900">
                        <a:lnSpc>
                          <a:spcPct val="120000"/>
                        </a:lnSpc>
                        <a:spcAft>
                          <a:spcPts val="300"/>
                        </a:spcAft>
                        <a:buClr>
                          <a:srgbClr val="104F75"/>
                        </a:buClr>
                        <a:buFont typeface="Wingdings"/>
                        <a:buChar char=""/>
                      </a:pPr>
                      <a:r>
                        <a:rPr lang="en-GB" sz="500" dirty="0" smtClean="0">
                          <a:effectLst/>
                        </a:rPr>
                        <a:t>in writing narratives, considering how authors have developed characters and settings in what they have read, listened to or seen performed</a:t>
                      </a:r>
                    </a:p>
                    <a:p>
                      <a:pPr marL="342900" lvl="0" indent="-342900">
                        <a:lnSpc>
                          <a:spcPct val="120000"/>
                        </a:lnSpc>
                        <a:spcAft>
                          <a:spcPts val="300"/>
                        </a:spcAft>
                        <a:buClr>
                          <a:srgbClr val="104F75"/>
                        </a:buClr>
                        <a:buSzPts val="1200"/>
                        <a:buFont typeface="Wingdings"/>
                        <a:buChar char=""/>
                        <a:tabLst>
                          <a:tab pos="450215" algn="l"/>
                        </a:tabLst>
                      </a:pPr>
                      <a:r>
                        <a:rPr lang="en-GB" sz="500" dirty="0" smtClean="0">
                          <a:effectLst/>
                        </a:rPr>
                        <a:t>draft and write by:</a:t>
                      </a:r>
                    </a:p>
                    <a:p>
                      <a:pPr marL="342900" lvl="0" indent="-342900">
                        <a:lnSpc>
                          <a:spcPct val="120000"/>
                        </a:lnSpc>
                        <a:spcAft>
                          <a:spcPts val="300"/>
                        </a:spcAft>
                        <a:buClr>
                          <a:srgbClr val="104F75"/>
                        </a:buClr>
                        <a:buFont typeface="Wingdings"/>
                        <a:buChar char=""/>
                      </a:pPr>
                      <a:r>
                        <a:rPr lang="en-GB" sz="500" dirty="0" smtClean="0">
                          <a:effectLst/>
                        </a:rPr>
                        <a:t>selecting appropriate grammar and vocabulary, understanding how such choices can change and enhance meaning </a:t>
                      </a:r>
                    </a:p>
                    <a:p>
                      <a:pPr marL="342900" lvl="0" indent="-342900">
                        <a:lnSpc>
                          <a:spcPct val="120000"/>
                        </a:lnSpc>
                        <a:spcAft>
                          <a:spcPts val="300"/>
                        </a:spcAft>
                        <a:buClr>
                          <a:srgbClr val="104F75"/>
                        </a:buClr>
                        <a:buFont typeface="Wingdings"/>
                        <a:buChar char=""/>
                      </a:pPr>
                      <a:r>
                        <a:rPr lang="en-GB" sz="500" dirty="0" smtClean="0">
                          <a:effectLst/>
                        </a:rPr>
                        <a:t>in narratives, describing settings, characters and atmosphere and integrating dialogue to convey character and advance the action</a:t>
                      </a:r>
                    </a:p>
                    <a:p>
                      <a:pPr marL="342900" lvl="0" indent="-342900">
                        <a:lnSpc>
                          <a:spcPct val="120000"/>
                        </a:lnSpc>
                        <a:spcAft>
                          <a:spcPts val="300"/>
                        </a:spcAft>
                        <a:buClr>
                          <a:srgbClr val="104F75"/>
                        </a:buClr>
                        <a:buFont typeface="Wingdings"/>
                        <a:buChar char=""/>
                      </a:pPr>
                      <a:r>
                        <a:rPr lang="en-GB" sz="500" dirty="0" smtClean="0">
                          <a:effectLst/>
                        </a:rPr>
                        <a:t>précising longer passages</a:t>
                      </a:r>
                    </a:p>
                    <a:p>
                      <a:pPr marL="342900" lvl="0" indent="-342900">
                        <a:lnSpc>
                          <a:spcPct val="120000"/>
                        </a:lnSpc>
                        <a:spcAft>
                          <a:spcPts val="300"/>
                        </a:spcAft>
                        <a:buClr>
                          <a:srgbClr val="104F75"/>
                        </a:buClr>
                        <a:buFont typeface="Wingdings"/>
                        <a:buChar char=""/>
                      </a:pPr>
                      <a:r>
                        <a:rPr lang="en-GB" sz="500" dirty="0" smtClean="0">
                          <a:effectLst/>
                        </a:rPr>
                        <a:t>using a wide range of devices to build cohesion within and across paragraphs</a:t>
                      </a:r>
                    </a:p>
                    <a:p>
                      <a:pPr marL="342900" lvl="0" indent="-342900">
                        <a:lnSpc>
                          <a:spcPct val="120000"/>
                        </a:lnSpc>
                        <a:spcAft>
                          <a:spcPts val="300"/>
                        </a:spcAft>
                        <a:buClr>
                          <a:srgbClr val="104F75"/>
                        </a:buClr>
                        <a:buFont typeface="Wingdings"/>
                        <a:buChar char=""/>
                      </a:pPr>
                      <a:r>
                        <a:rPr lang="en-GB" sz="500" dirty="0" smtClean="0">
                          <a:effectLst/>
                        </a:rPr>
                        <a:t>using further organisational and presentational devices to structure text and to guide the reader (e.g. headings, bullet points, underlining) </a:t>
                      </a:r>
                    </a:p>
                    <a:p>
                      <a:pPr marL="342900" lvl="0" indent="-342900">
                        <a:lnSpc>
                          <a:spcPct val="120000"/>
                        </a:lnSpc>
                        <a:spcAft>
                          <a:spcPts val="300"/>
                        </a:spcAft>
                        <a:buClr>
                          <a:srgbClr val="104F75"/>
                        </a:buClr>
                        <a:buSzPts val="1200"/>
                        <a:buFont typeface="Wingdings"/>
                        <a:buChar char=""/>
                        <a:tabLst>
                          <a:tab pos="450215" algn="l"/>
                        </a:tabLst>
                      </a:pPr>
                      <a:r>
                        <a:rPr lang="en-GB" sz="500" dirty="0" smtClean="0">
                          <a:effectLst/>
                        </a:rPr>
                        <a:t>evaluate and edit by:</a:t>
                      </a:r>
                    </a:p>
                    <a:p>
                      <a:pPr marL="342900" lvl="0" indent="-342900">
                        <a:lnSpc>
                          <a:spcPct val="120000"/>
                        </a:lnSpc>
                        <a:spcAft>
                          <a:spcPts val="300"/>
                        </a:spcAft>
                        <a:buClr>
                          <a:srgbClr val="104F75"/>
                        </a:buClr>
                        <a:buFont typeface="Wingdings"/>
                        <a:buChar char=""/>
                      </a:pPr>
                      <a:r>
                        <a:rPr lang="en-GB" sz="500" dirty="0" smtClean="0">
                          <a:effectLst/>
                        </a:rPr>
                        <a:t>assessing the effectiveness of their own and others’ writing</a:t>
                      </a:r>
                    </a:p>
                    <a:p>
                      <a:pPr marL="342900" lvl="0" indent="-342900">
                        <a:lnSpc>
                          <a:spcPct val="120000"/>
                        </a:lnSpc>
                        <a:spcAft>
                          <a:spcPts val="300"/>
                        </a:spcAft>
                        <a:buClr>
                          <a:srgbClr val="104F75"/>
                        </a:buClr>
                        <a:buFont typeface="Wingdings"/>
                        <a:buChar char=""/>
                      </a:pPr>
                      <a:r>
                        <a:rPr lang="en-GB" sz="500" dirty="0" smtClean="0">
                          <a:effectLst/>
                        </a:rPr>
                        <a:t>proposing changes to grammar, vocabulary and punctuation to enhance effects and clarify meaning</a:t>
                      </a:r>
                    </a:p>
                    <a:p>
                      <a:pPr marL="342900" lvl="0" indent="-342900">
                        <a:lnSpc>
                          <a:spcPct val="120000"/>
                        </a:lnSpc>
                        <a:spcAft>
                          <a:spcPts val="300"/>
                        </a:spcAft>
                        <a:buClr>
                          <a:srgbClr val="104F75"/>
                        </a:buClr>
                        <a:buFont typeface="Wingdings"/>
                        <a:buChar char=""/>
                      </a:pPr>
                      <a:r>
                        <a:rPr lang="en-GB" sz="500" dirty="0" smtClean="0">
                          <a:effectLst/>
                        </a:rPr>
                        <a:t>ensuring the consistent and correct use of tense throughout a piece of writing</a:t>
                      </a:r>
                    </a:p>
                    <a:p>
                      <a:pPr marL="342900" lvl="0" indent="-342900">
                        <a:lnSpc>
                          <a:spcPct val="120000"/>
                        </a:lnSpc>
                        <a:spcAft>
                          <a:spcPts val="300"/>
                        </a:spcAft>
                        <a:buClr>
                          <a:srgbClr val="104F75"/>
                        </a:buClr>
                        <a:buFont typeface="Wingdings"/>
                        <a:buChar char=""/>
                      </a:pPr>
                      <a:r>
                        <a:rPr lang="en-GB" sz="500" dirty="0" smtClean="0">
                          <a:effectLst/>
                        </a:rPr>
                        <a:t>ensuring correct subject and verb agreement when using singular and plural, distinguishing between the language of speech and writing and choosing the appropriate register</a:t>
                      </a:r>
                    </a:p>
                    <a:p>
                      <a:pPr marL="342900" lvl="0" indent="-342900">
                        <a:lnSpc>
                          <a:spcPct val="120000"/>
                        </a:lnSpc>
                        <a:spcAft>
                          <a:spcPts val="300"/>
                        </a:spcAft>
                        <a:buClr>
                          <a:srgbClr val="104F75"/>
                        </a:buClr>
                        <a:buSzPts val="1200"/>
                        <a:buFont typeface="Wingdings"/>
                        <a:buChar char=""/>
                        <a:tabLst>
                          <a:tab pos="450215" algn="l"/>
                        </a:tabLst>
                      </a:pPr>
                      <a:r>
                        <a:rPr lang="en-GB" sz="500" dirty="0" smtClean="0">
                          <a:effectLst/>
                        </a:rPr>
                        <a:t>proof-read for spelling and punctuation errors</a:t>
                      </a:r>
                    </a:p>
                    <a:p>
                      <a:r>
                        <a:rPr lang="en-GB" sz="500" dirty="0" smtClean="0">
                          <a:effectLst/>
                        </a:rPr>
                        <a:t>perform their own compositions, using appropriate intonation, volume, and movement so that meaning is clear.</a:t>
                      </a:r>
                      <a:endParaRPr lang="en-GB" sz="200" dirty="0"/>
                    </a:p>
                  </a:txBody>
                  <a:tcPr/>
                </a:tc>
                <a:tc>
                  <a:txBody>
                    <a:bodyPr/>
                    <a:lstStyle/>
                    <a:p>
                      <a:pPr>
                        <a:lnSpc>
                          <a:spcPct val="120000"/>
                        </a:lnSpc>
                        <a:spcAft>
                          <a:spcPts val="1200"/>
                        </a:spcAft>
                      </a:pPr>
                      <a:r>
                        <a:rPr lang="en-GB" sz="500" dirty="0" smtClean="0">
                          <a:effectLst/>
                        </a:rPr>
                        <a:t>Pupils should be taught to: </a:t>
                      </a:r>
                    </a:p>
                    <a:p>
                      <a:pPr marL="342900" lvl="0" indent="-342900">
                        <a:lnSpc>
                          <a:spcPct val="120000"/>
                        </a:lnSpc>
                        <a:spcAft>
                          <a:spcPts val="300"/>
                        </a:spcAft>
                        <a:buClr>
                          <a:srgbClr val="104F75"/>
                        </a:buClr>
                        <a:buSzPts val="1200"/>
                        <a:buFont typeface="Wingdings"/>
                        <a:buChar char=""/>
                        <a:tabLst>
                          <a:tab pos="450215" algn="l"/>
                        </a:tabLst>
                      </a:pPr>
                      <a:r>
                        <a:rPr lang="en-GB" sz="500" dirty="0" smtClean="0">
                          <a:effectLst/>
                        </a:rPr>
                        <a:t>develop their understanding of the concepts set out in Appendix 2 by:</a:t>
                      </a:r>
                    </a:p>
                    <a:p>
                      <a:pPr marL="342900" lvl="0" indent="-342900">
                        <a:lnSpc>
                          <a:spcPct val="120000"/>
                        </a:lnSpc>
                        <a:spcAft>
                          <a:spcPts val="300"/>
                        </a:spcAft>
                        <a:buClr>
                          <a:srgbClr val="104F75"/>
                        </a:buClr>
                        <a:buFont typeface="Wingdings"/>
                        <a:buChar char=""/>
                      </a:pPr>
                      <a:r>
                        <a:rPr lang="en-GB" sz="500" dirty="0" smtClean="0">
                          <a:effectLst/>
                        </a:rPr>
                        <a:t>recognising vocabulary and structures that are appropriate for formal speech and writing, including the subjunctive</a:t>
                      </a:r>
                    </a:p>
                    <a:p>
                      <a:pPr marL="342900" lvl="0" indent="-342900">
                        <a:lnSpc>
                          <a:spcPct val="120000"/>
                        </a:lnSpc>
                        <a:spcAft>
                          <a:spcPts val="300"/>
                        </a:spcAft>
                        <a:buClr>
                          <a:srgbClr val="104F75"/>
                        </a:buClr>
                        <a:buFont typeface="Wingdings"/>
                        <a:buChar char=""/>
                      </a:pPr>
                      <a:r>
                        <a:rPr lang="en-GB" sz="500" dirty="0" smtClean="0">
                          <a:effectLst/>
                        </a:rPr>
                        <a:t>using the passive voice to affect the presentation of information in a sentence</a:t>
                      </a:r>
                    </a:p>
                    <a:p>
                      <a:endParaRPr lang="en-GB" sz="200" dirty="0"/>
                    </a:p>
                  </a:txBody>
                  <a:tcPr/>
                </a:tc>
              </a:tr>
            </a:tbl>
          </a:graphicData>
        </a:graphic>
      </p:graphicFrame>
    </p:spTree>
    <p:extLst>
      <p:ext uri="{BB962C8B-B14F-4D97-AF65-F5344CB8AC3E}">
        <p14:creationId xmlns:p14="http://schemas.microsoft.com/office/powerpoint/2010/main" val="1270927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11006653"/>
              </p:ext>
            </p:extLst>
          </p:nvPr>
        </p:nvGraphicFramePr>
        <p:xfrm>
          <a:off x="-2" y="-1"/>
          <a:ext cx="9108508" cy="4129659"/>
        </p:xfrm>
        <a:graphic>
          <a:graphicData uri="http://schemas.openxmlformats.org/drawingml/2006/table">
            <a:tbl>
              <a:tblPr firstRow="1" bandRow="1">
                <a:tableStyleId>{073A0DAA-6AF3-43AB-8588-CEC1D06C72B9}</a:tableStyleId>
              </a:tblPr>
              <a:tblGrid>
                <a:gridCol w="827584"/>
                <a:gridCol w="2070231"/>
                <a:gridCol w="2070231"/>
                <a:gridCol w="2070231"/>
                <a:gridCol w="2070231"/>
              </a:tblGrid>
              <a:tr h="937260">
                <a:tc>
                  <a:txBody>
                    <a:bodyPr/>
                    <a:lstStyle/>
                    <a:p>
                      <a:pPr algn="ctr"/>
                      <a:r>
                        <a:rPr lang="en-GB" sz="1600" dirty="0" smtClean="0"/>
                        <a:t>Term 2</a:t>
                      </a:r>
                    </a:p>
                    <a:p>
                      <a:pPr algn="ctr"/>
                      <a:r>
                        <a:rPr lang="en-GB" sz="1200" dirty="0" smtClean="0"/>
                        <a:t>(Spring)</a:t>
                      </a:r>
                      <a:endParaRPr lang="en-GB" sz="1200" dirty="0"/>
                    </a:p>
                  </a:txBody>
                  <a:tcPr>
                    <a:lnB w="12700" cap="flat" cmpd="sng" algn="ctr">
                      <a:solidFill>
                        <a:schemeClr val="tx1"/>
                      </a:solidFill>
                      <a:prstDash val="solid"/>
                      <a:round/>
                      <a:headEnd type="none" w="med" len="med"/>
                      <a:tailEnd type="none" w="med" len="med"/>
                    </a:lnB>
                  </a:tcPr>
                </a:tc>
                <a:tc>
                  <a:txBody>
                    <a:bodyPr/>
                    <a:lstStyle/>
                    <a:p>
                      <a:pPr algn="ctr"/>
                      <a:r>
                        <a:rPr lang="en-GB" sz="1600" dirty="0" smtClean="0"/>
                        <a:t>Reading</a:t>
                      </a:r>
                      <a:endParaRPr lang="en-GB" sz="1600" dirty="0"/>
                    </a:p>
                  </a:txBody>
                  <a:tcPr>
                    <a:lnB w="12700" cap="flat" cmpd="sng" algn="ctr">
                      <a:solidFill>
                        <a:schemeClr val="tx1"/>
                      </a:solidFill>
                      <a:prstDash val="solid"/>
                      <a:round/>
                      <a:headEnd type="none" w="med" len="med"/>
                      <a:tailEnd type="none" w="med" len="med"/>
                    </a:lnB>
                  </a:tcPr>
                </a:tc>
                <a:tc>
                  <a:txBody>
                    <a:bodyPr/>
                    <a:lstStyle/>
                    <a:p>
                      <a:pPr algn="ctr"/>
                      <a:r>
                        <a:rPr lang="en-GB" sz="1600" dirty="0" smtClean="0"/>
                        <a:t>Writing</a:t>
                      </a:r>
                      <a:endParaRPr lang="en-GB" sz="1600" dirty="0"/>
                    </a:p>
                  </a:txBody>
                  <a:tcPr>
                    <a:lnB w="12700" cap="flat" cmpd="sng" algn="ctr">
                      <a:solidFill>
                        <a:schemeClr val="tx1"/>
                      </a:solidFill>
                      <a:prstDash val="solid"/>
                      <a:round/>
                      <a:headEnd type="none" w="med" len="med"/>
                      <a:tailEnd type="none" w="med" len="med"/>
                    </a:lnB>
                  </a:tcPr>
                </a:tc>
                <a:tc>
                  <a:txBody>
                    <a:bodyPr/>
                    <a:lstStyle/>
                    <a:p>
                      <a:pPr algn="ctr"/>
                      <a:r>
                        <a:rPr lang="en-GB" sz="1600" dirty="0" smtClean="0"/>
                        <a:t>Composition</a:t>
                      </a:r>
                      <a:endParaRPr lang="en-GB" sz="1600" dirty="0"/>
                    </a:p>
                  </a:txBody>
                  <a:tcPr>
                    <a:lnB w="12700" cap="flat" cmpd="sng" algn="ctr">
                      <a:solidFill>
                        <a:schemeClr val="tx1"/>
                      </a:solidFill>
                      <a:prstDash val="solid"/>
                      <a:round/>
                      <a:headEnd type="none" w="med" len="med"/>
                      <a:tailEnd type="none" w="med" len="med"/>
                    </a:lnB>
                  </a:tcPr>
                </a:tc>
                <a:tc>
                  <a:txBody>
                    <a:bodyPr/>
                    <a:lstStyle/>
                    <a:p>
                      <a:pPr algn="ctr"/>
                      <a:r>
                        <a:rPr lang="en-GB" sz="1600" dirty="0" smtClean="0"/>
                        <a:t>Grammar</a:t>
                      </a:r>
                      <a:r>
                        <a:rPr lang="en-GB" sz="1600" baseline="0" dirty="0" smtClean="0"/>
                        <a:t> and Punctuation</a:t>
                      </a:r>
                      <a:endParaRPr lang="en-GB" sz="1600" dirty="0"/>
                    </a:p>
                  </a:txBody>
                  <a:tcPr>
                    <a:lnB w="12700" cap="flat" cmpd="sng" algn="ctr">
                      <a:solidFill>
                        <a:schemeClr val="tx1"/>
                      </a:solidFill>
                      <a:prstDash val="solid"/>
                      <a:round/>
                      <a:headEnd type="none" w="med" len="med"/>
                      <a:tailEnd type="none" w="med" len="med"/>
                    </a:lnB>
                  </a:tcPr>
                </a:tc>
              </a:tr>
              <a:tr h="3192399">
                <a:tc>
                  <a:txBody>
                    <a:bodyPr/>
                    <a:lstStyle/>
                    <a:p>
                      <a:r>
                        <a:rPr lang="en-GB" sz="1000" dirty="0" smtClean="0"/>
                        <a:t>LA Objectives</a:t>
                      </a:r>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8E8"/>
                    </a:solidFill>
                  </a:tcPr>
                </a:tc>
                <a:tc>
                  <a:txBody>
                    <a:bodyPr/>
                    <a:lstStyle/>
                    <a:p>
                      <a:pPr>
                        <a:lnSpc>
                          <a:spcPct val="120000"/>
                        </a:lnSpc>
                        <a:spcAft>
                          <a:spcPts val="1200"/>
                        </a:spcAft>
                      </a:pPr>
                      <a:r>
                        <a:rPr lang="en-GB" sz="500" dirty="0" smtClean="0">
                          <a:effectLst/>
                          <a:latin typeface="Arial"/>
                          <a:ea typeface="Times New Roman"/>
                          <a:cs typeface="Arial"/>
                        </a:rPr>
                        <a:t>Pupils should be taught to: </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read accurately words of two or more syllables that contain the same GPCs as above</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US" sz="500" b="0" i="0" u="none" strike="noStrike" kern="1200" cap="none" spc="0" normalizeH="0" baseline="0" noProof="0" dirty="0" smtClean="0">
                          <a:ln>
                            <a:noFill/>
                          </a:ln>
                          <a:solidFill>
                            <a:prstClr val="black"/>
                          </a:solidFill>
                          <a:effectLst/>
                          <a:uLnTx/>
                          <a:uFillTx/>
                          <a:latin typeface="Arial"/>
                          <a:ea typeface="Times New Roman"/>
                          <a:cs typeface="Times New Roman"/>
                        </a:rPr>
                        <a:t>read words containing common suffixes   </a:t>
                      </a:r>
                      <a:endParaRPr lang="en-GB" sz="500" dirty="0" smtClean="0">
                        <a:effectLst/>
                        <a:latin typeface="Arial"/>
                        <a:ea typeface="Times New Roman"/>
                        <a:cs typeface="Times New Roman"/>
                      </a:endParaRPr>
                    </a:p>
                    <a:p>
                      <a:endParaRPr lang="en-GB" sz="500" dirty="0" smtClean="0">
                        <a:effectLst/>
                        <a:latin typeface="Arial"/>
                        <a:ea typeface="Times New Roman"/>
                        <a:cs typeface="Times New Roman"/>
                      </a:endParaRPr>
                    </a:p>
                    <a:p>
                      <a:pPr>
                        <a:lnSpc>
                          <a:spcPct val="120000"/>
                        </a:lnSpc>
                        <a:spcAft>
                          <a:spcPts val="1200"/>
                        </a:spcAft>
                      </a:pPr>
                      <a:r>
                        <a:rPr lang="en-GB" sz="500" b="0" dirty="0" smtClean="0">
                          <a:effectLst/>
                          <a:latin typeface="Arial"/>
                          <a:ea typeface="Times New Roman"/>
                          <a:cs typeface="Arial"/>
                        </a:rPr>
                        <a:t>Comprehension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becoming increasingly familiar with and retelling a wider range of stories, fairy stories and traditional tales</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being introduced to non-fiction books that are structured in different ways</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recognising simple recurring literary language in stories and poetry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Arial"/>
                        </a:rPr>
                        <a:t>discussing their favourite words and phrases</a:t>
                      </a:r>
                      <a:endPar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endParaRP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continuing to build up a repertoire of poems learnt by heart, appreciating these and reciting some, with appropriate intonation to make the meaning clear</a:t>
                      </a:r>
                      <a:endParaRPr lang="en-GB" sz="500" b="0" dirty="0" smtClean="0">
                        <a:effectLst/>
                        <a:latin typeface="Arial"/>
                        <a:ea typeface="Times New Roman"/>
                        <a:cs typeface="Times New Roman"/>
                      </a:endParaRPr>
                    </a:p>
                    <a:p>
                      <a:pPr>
                        <a:lnSpc>
                          <a:spcPct val="120000"/>
                        </a:lnSpc>
                        <a:spcAft>
                          <a:spcPts val="1200"/>
                        </a:spcAft>
                      </a:pPr>
                      <a:r>
                        <a:rPr lang="en-GB" sz="500" dirty="0" smtClean="0">
                          <a:effectLst/>
                          <a:latin typeface="Arial"/>
                          <a:ea typeface="Times New Roman"/>
                          <a:cs typeface="Arial"/>
                        </a:rPr>
                        <a:t>Pupils should be taught to:</a:t>
                      </a:r>
                      <a:endParaRPr lang="en-GB" sz="500" dirty="0" smtClean="0">
                        <a:effectLst/>
                        <a:latin typeface="Arial"/>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8E8"/>
                    </a:solidFill>
                  </a:tcPr>
                </a:tc>
                <a:tc>
                  <a:txBody>
                    <a:bodyPr/>
                    <a:lstStyle/>
                    <a:p>
                      <a:pPr>
                        <a:spcAft>
                          <a:spcPts val="0"/>
                        </a:spcAft>
                      </a:pPr>
                      <a:endParaRPr lang="en-GB" sz="500" b="1" dirty="0" smtClean="0">
                        <a:effectLst/>
                        <a:latin typeface="Arial"/>
                        <a:ea typeface="Times New Roman"/>
                        <a:cs typeface="Times New Roman"/>
                      </a:endParaRPr>
                    </a:p>
                    <a:p>
                      <a:pPr>
                        <a:spcAft>
                          <a:spcPts val="0"/>
                        </a:spcAft>
                      </a:pPr>
                      <a:r>
                        <a:rPr lang="en-GB" sz="500" b="1" dirty="0">
                          <a:effectLst/>
                          <a:latin typeface="Arial"/>
                          <a:ea typeface="Times New Roman"/>
                          <a:cs typeface="Times New Roman"/>
                        </a:rPr>
                        <a:t> </a:t>
                      </a:r>
                      <a:r>
                        <a:rPr lang="en-GB" sz="500" dirty="0" smtClean="0">
                          <a:effectLst/>
                          <a:latin typeface="Arial"/>
                          <a:ea typeface="Times New Roman"/>
                          <a:cs typeface="Times New Roman"/>
                        </a:rPr>
                        <a:t>Pupils </a:t>
                      </a:r>
                      <a:r>
                        <a:rPr lang="en-GB" sz="500" dirty="0">
                          <a:effectLst/>
                          <a:latin typeface="Arial"/>
                          <a:ea typeface="Times New Roman"/>
                          <a:cs typeface="Times New Roman"/>
                        </a:rPr>
                        <a:t>should be taught to</a:t>
                      </a:r>
                      <a:r>
                        <a:rPr lang="en-GB" sz="500" dirty="0" smtClean="0">
                          <a:effectLst/>
                          <a:latin typeface="Arial"/>
                          <a:ea typeface="Times New Roman"/>
                          <a:cs typeface="Times New Roman"/>
                        </a:rPr>
                        <a:t>:</a:t>
                      </a:r>
                    </a:p>
                    <a:p>
                      <a:pPr>
                        <a:spcAft>
                          <a:spcPts val="0"/>
                        </a:spcAft>
                      </a:pPr>
                      <a:endParaRPr lang="en-GB" sz="500" dirty="0" smtClean="0">
                        <a:effectLst/>
                        <a:latin typeface="Arial"/>
                        <a:ea typeface="Times New Roman"/>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500" i="1" dirty="0" smtClean="0">
                          <a:effectLst/>
                          <a:latin typeface="Arial"/>
                          <a:ea typeface="Times New Roman"/>
                          <a:cs typeface="Times New Roman"/>
                        </a:rPr>
                        <a:t>Spelling </a:t>
                      </a:r>
                      <a:r>
                        <a:rPr lang="en-GB" sz="500" dirty="0" smtClean="0">
                          <a:effectLst/>
                          <a:latin typeface="Arial"/>
                          <a:ea typeface="Times New Roman"/>
                          <a:cs typeface="Times New Roman"/>
                        </a:rPr>
                        <a:t>(see Appendix 1)</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dirty="0" smtClean="0">
                        <a:effectLst/>
                        <a:latin typeface="Tahoma"/>
                        <a:ea typeface="Times New Roman"/>
                        <a:cs typeface="Times New Roman"/>
                      </a:endParaRP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learning to spell common exception words</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learning to spell more words with contracted forms</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distinguishing between homophones and near-homophones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effectLst/>
                        <a:latin typeface="Tahoma"/>
                        <a:ea typeface="Times New Roman"/>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500" i="1" dirty="0" smtClean="0">
                          <a:effectLst/>
                          <a:latin typeface="Tahoma"/>
                          <a:ea typeface="Times New Roman"/>
                          <a:cs typeface="Times New Roman"/>
                        </a:rPr>
                        <a:t>H</a:t>
                      </a:r>
                      <a:r>
                        <a:rPr lang="en-GB" sz="500" i="1" dirty="0" smtClean="0">
                          <a:effectLst/>
                          <a:latin typeface="Arial"/>
                          <a:ea typeface="Times New Roman"/>
                          <a:cs typeface="Times New Roman"/>
                        </a:rPr>
                        <a:t>andwriting</a:t>
                      </a:r>
                    </a:p>
                    <a:p>
                      <a:pPr marL="0" marR="0" lvl="0" indent="0" algn="l" defTabSz="914400" rtl="0" eaLnBrk="1" fontAlgn="auto" latinLnBrk="0" hangingPunct="1">
                        <a:lnSpc>
                          <a:spcPct val="120000"/>
                        </a:lnSpc>
                        <a:spcBef>
                          <a:spcPts val="0"/>
                        </a:spcBef>
                        <a:spcAft>
                          <a:spcPts val="1200"/>
                        </a:spcAft>
                        <a:buClrTx/>
                        <a:buSzTx/>
                        <a:buFontTx/>
                        <a:buNone/>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Pupils should be taught to:</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dirty="0" smtClean="0">
                        <a:effectLst/>
                        <a:latin typeface="Tahoma"/>
                        <a:ea typeface="Times New Roman"/>
                        <a:cs typeface="Times New Roman"/>
                      </a:endParaRP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lang="en-GB" sz="500" dirty="0" smtClean="0">
                          <a:effectLst/>
                          <a:latin typeface="Arial"/>
                          <a:ea typeface="Times New Roman"/>
                          <a:cs typeface="Times New Roman"/>
                        </a:rPr>
                        <a:t> </a:t>
                      </a: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start using some of the diagonal and horizontal strokes needed to join letters and understand which letters, when adjacent to one another, are best left </a:t>
                      </a:r>
                      <a:r>
                        <a:rPr kumimoji="0" lang="en-GB" sz="500" b="0" i="0" u="none" strike="noStrike" kern="1200" cap="none" spc="0" normalizeH="0" baseline="0" noProof="0" dirty="0" err="1" smtClean="0">
                          <a:ln>
                            <a:noFill/>
                          </a:ln>
                          <a:solidFill>
                            <a:prstClr val="black"/>
                          </a:solidFill>
                          <a:effectLst/>
                          <a:uLnTx/>
                          <a:uFillTx/>
                          <a:latin typeface="Arial"/>
                          <a:ea typeface="Times New Roman"/>
                          <a:cs typeface="Times New Roman"/>
                        </a:rPr>
                        <a:t>unjoined</a:t>
                      </a:r>
                      <a:endPar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endParaRPr>
                    </a:p>
                    <a:p>
                      <a:pPr>
                        <a:spcAft>
                          <a:spcPts val="0"/>
                        </a:spcAft>
                      </a:pPr>
                      <a:endParaRPr lang="en-GB" sz="500" dirty="0" smtClean="0">
                        <a:effectLst/>
                        <a:latin typeface="Tahoma"/>
                        <a:ea typeface="Times New Roman"/>
                        <a:cs typeface="Times New Roman"/>
                      </a:endParaRPr>
                    </a:p>
                    <a:p>
                      <a:pPr>
                        <a:lnSpc>
                          <a:spcPct val="120000"/>
                        </a:lnSpc>
                        <a:spcAft>
                          <a:spcPts val="1200"/>
                        </a:spcAft>
                      </a:pPr>
                      <a:endParaRPr lang="en-GB" sz="500" dirty="0" smtClean="0">
                        <a:effectLst/>
                        <a:latin typeface="Arial"/>
                        <a:ea typeface="Times New Roman"/>
                        <a:cs typeface="Times New Roman"/>
                      </a:endParaRPr>
                    </a:p>
                    <a:p>
                      <a:pPr>
                        <a:lnSpc>
                          <a:spcPct val="120000"/>
                        </a:lnSpc>
                        <a:spcAft>
                          <a:spcPts val="1200"/>
                        </a:spcAft>
                      </a:pPr>
                      <a:endParaRPr lang="en-GB" sz="500" dirty="0" smtClean="0">
                        <a:effectLst/>
                        <a:latin typeface="Arial"/>
                        <a:ea typeface="Times New Roman"/>
                        <a:cs typeface="Times New Roman"/>
                      </a:endParaRPr>
                    </a:p>
                    <a:p>
                      <a:pPr marL="0" lvl="0" indent="0">
                        <a:lnSpc>
                          <a:spcPct val="120000"/>
                        </a:lnSpc>
                        <a:spcAft>
                          <a:spcPts val="300"/>
                        </a:spcAft>
                        <a:buClr>
                          <a:srgbClr val="104F75"/>
                        </a:buClr>
                        <a:buSzPts val="1200"/>
                        <a:buFont typeface="Wingdings"/>
                        <a:buNone/>
                        <a:tabLst>
                          <a:tab pos="450215" algn="l"/>
                        </a:tabLst>
                      </a:pPr>
                      <a:endParaRPr lang="en-GB" sz="500" dirty="0" smtClean="0">
                        <a:effectLst/>
                        <a:latin typeface="Arial"/>
                        <a:ea typeface="Times New Roman"/>
                        <a:cs typeface="Times New Roman"/>
                      </a:endParaRPr>
                    </a:p>
                    <a:p>
                      <a:pPr marL="0" lvl="0" indent="0">
                        <a:lnSpc>
                          <a:spcPct val="120000"/>
                        </a:lnSpc>
                        <a:spcAft>
                          <a:spcPts val="300"/>
                        </a:spcAft>
                        <a:buClr>
                          <a:srgbClr val="104F75"/>
                        </a:buClr>
                        <a:buSzPts val="1200"/>
                        <a:buFont typeface="Wingdings"/>
                        <a:buNone/>
                        <a:tabLst>
                          <a:tab pos="450215" algn="l"/>
                        </a:tabLst>
                      </a:pPr>
                      <a:endParaRPr lang="en-GB" sz="500" dirty="0">
                        <a:effectLst/>
                        <a:latin typeface="Arial"/>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8E8"/>
                    </a:solidFill>
                  </a:tcPr>
                </a:tc>
                <a:tc>
                  <a:txBody>
                    <a:bodyPr/>
                    <a:lstStyle/>
                    <a:p>
                      <a:pPr marL="0" marR="0" lvl="0" indent="0" algn="l" defTabSz="914400" rtl="0" eaLnBrk="1" fontAlgn="auto" latinLnBrk="0" hangingPunct="1">
                        <a:lnSpc>
                          <a:spcPct val="120000"/>
                        </a:lnSpc>
                        <a:spcBef>
                          <a:spcPts val="0"/>
                        </a:spcBef>
                        <a:spcAft>
                          <a:spcPts val="1200"/>
                        </a:spcAft>
                        <a:buClrTx/>
                        <a:buSzTx/>
                        <a:buFontTx/>
                        <a:buNone/>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consider what they are going to write before beginning by: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planning or saying out loud what they are going to write about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writing down ideas and/or key words, including new vocabulary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encapsulating what they want to say, sentence by sentence</a:t>
                      </a:r>
                    </a:p>
                    <a:p>
                      <a:pPr marL="0" marR="0" lvl="0" indent="0" algn="l" defTabSz="914400" rtl="0" eaLnBrk="1" fontAlgn="auto" latinLnBrk="0" hangingPunct="1">
                        <a:lnSpc>
                          <a:spcPct val="120000"/>
                        </a:lnSpc>
                        <a:spcBef>
                          <a:spcPts val="0"/>
                        </a:spcBef>
                        <a:spcAft>
                          <a:spcPts val="1200"/>
                        </a:spcAft>
                        <a:buClrTx/>
                        <a:buSzTx/>
                        <a:buFontTx/>
                        <a:buNone/>
                        <a:tabLst/>
                        <a:defRPr/>
                      </a:pPr>
                      <a:endPar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endParaRPr>
                    </a:p>
                    <a:p>
                      <a:pPr>
                        <a:lnSpc>
                          <a:spcPct val="120000"/>
                        </a:lnSpc>
                        <a:spcAft>
                          <a:spcPts val="1200"/>
                        </a:spcAft>
                      </a:pPr>
                      <a:endParaRPr lang="en-GB" sz="500" dirty="0" smtClean="0">
                        <a:effectLst/>
                        <a:latin typeface="Arial"/>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8E8"/>
                    </a:solidFill>
                  </a:tcPr>
                </a:tc>
                <a:tc>
                  <a:txBody>
                    <a:bodyPr/>
                    <a:lstStyle/>
                    <a:p>
                      <a:pPr>
                        <a:lnSpc>
                          <a:spcPct val="120000"/>
                        </a:lnSpc>
                        <a:spcAft>
                          <a:spcPts val="1200"/>
                        </a:spcAft>
                      </a:pPr>
                      <a:r>
                        <a:rPr lang="en-GB" sz="500" dirty="0" smtClean="0">
                          <a:effectLst/>
                          <a:latin typeface="Arial"/>
                          <a:ea typeface="Times New Roman"/>
                          <a:cs typeface="Times New Roman"/>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learning how to use: </a:t>
                      </a:r>
                    </a:p>
                    <a:p>
                      <a:pPr marL="342900" marR="0" lvl="0" indent="-342900" algn="l" defTabSz="914400" rtl="0" eaLnBrk="1" fontAlgn="auto" latinLnBrk="0" hangingPunct="1">
                        <a:lnSpc>
                          <a:spcPct val="120000"/>
                        </a:lnSpc>
                        <a:spcBef>
                          <a:spcPts val="0"/>
                        </a:spcBef>
                        <a:spcAft>
                          <a:spcPts val="0"/>
                        </a:spcAft>
                        <a:buClr>
                          <a:srgbClr val="104F75"/>
                        </a:buClr>
                        <a:buSzTx/>
                        <a:buFont typeface="Wingdings"/>
                        <a:buChar char=""/>
                        <a:tabLst>
                          <a:tab pos="1260475" algn="l"/>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rPr>
                        <a:t>sentences with different forms: statement, question, exclamation, command</a:t>
                      </a:r>
                    </a:p>
                    <a:p>
                      <a:pPr marL="342900" marR="0" lvl="0" indent="-342900" algn="l" defTabSz="914400" rtl="0" eaLnBrk="1" fontAlgn="auto" latinLnBrk="0" hangingPunct="1">
                        <a:lnSpc>
                          <a:spcPct val="120000"/>
                        </a:lnSpc>
                        <a:spcBef>
                          <a:spcPts val="0"/>
                        </a:spcBef>
                        <a:spcAft>
                          <a:spcPts val="0"/>
                        </a:spcAft>
                        <a:buClr>
                          <a:srgbClr val="104F75"/>
                        </a:buClr>
                        <a:buSzTx/>
                        <a:buFont typeface="Wingdings"/>
                        <a:buChar char=""/>
                        <a:tabLst>
                          <a:tab pos="1260475" algn="l"/>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Arial"/>
                        </a:rPr>
                        <a:t>expanded noun phrases to describe and specify, e.g. </a:t>
                      </a:r>
                      <a:r>
                        <a:rPr kumimoji="0" lang="en-GB" sz="500" b="0" i="1" u="none" strike="noStrike" kern="1200" cap="none" spc="0" normalizeH="0" baseline="0" noProof="0" dirty="0" smtClean="0">
                          <a:ln>
                            <a:noFill/>
                          </a:ln>
                          <a:solidFill>
                            <a:prstClr val="black"/>
                          </a:solidFill>
                          <a:effectLst/>
                          <a:uLnTx/>
                          <a:uFillTx/>
                          <a:latin typeface="Arial"/>
                          <a:ea typeface="Times New Roman"/>
                          <a:cs typeface="Arial"/>
                        </a:rPr>
                        <a:t>the blue butterfly</a:t>
                      </a:r>
                      <a:r>
                        <a:rPr kumimoji="0" lang="en-GB" sz="500" b="0" i="0" u="none" strike="noStrike" kern="1200" cap="none" spc="0" normalizeH="0" baseline="0" noProof="0" dirty="0" smtClean="0">
                          <a:ln>
                            <a:noFill/>
                          </a:ln>
                          <a:solidFill>
                            <a:prstClr val="black"/>
                          </a:solidFill>
                          <a:effectLst/>
                          <a:uLnTx/>
                          <a:uFillTx/>
                          <a:latin typeface="Arial"/>
                          <a:ea typeface="Times New Roman"/>
                          <a:cs typeface="Arial"/>
                        </a:rPr>
                        <a:t> </a:t>
                      </a:r>
                      <a:endPar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endParaRPr>
                    </a:p>
                    <a:p>
                      <a:pPr marL="342900" marR="0" lvl="0" indent="-342900" algn="l" defTabSz="914400" rtl="0" eaLnBrk="1" fontAlgn="auto" latinLnBrk="0" hangingPunct="1">
                        <a:lnSpc>
                          <a:spcPct val="120000"/>
                        </a:lnSpc>
                        <a:spcBef>
                          <a:spcPts val="0"/>
                        </a:spcBef>
                        <a:spcAft>
                          <a:spcPts val="600"/>
                        </a:spcAft>
                        <a:buClr>
                          <a:srgbClr val="104F75"/>
                        </a:buClr>
                        <a:buSzTx/>
                        <a:buFont typeface="Wingdings"/>
                        <a:buChar char=""/>
                        <a:tabLst>
                          <a:tab pos="1260475" algn="l"/>
                        </a:tabLst>
                        <a:defRPr/>
                      </a:pPr>
                      <a:r>
                        <a:rPr kumimoji="0" lang="en-GB" sz="500" b="0" i="0" u="none" strike="noStrike" kern="1200" cap="none" spc="0" normalizeH="0" baseline="0" noProof="0" dirty="0" smtClean="0">
                          <a:ln>
                            <a:noFill/>
                          </a:ln>
                          <a:solidFill>
                            <a:prstClr val="black"/>
                          </a:solidFill>
                          <a:effectLst/>
                          <a:uLnTx/>
                          <a:uFillTx/>
                          <a:latin typeface="Arial"/>
                          <a:ea typeface="Times New Roman"/>
                          <a:cs typeface="Arial"/>
                        </a:rPr>
                        <a:t>subordination (using </a:t>
                      </a:r>
                      <a:r>
                        <a:rPr kumimoji="0" lang="en-GB" sz="500" b="0" i="1" u="none" strike="noStrike" kern="1200" cap="none" spc="0" normalizeH="0" baseline="0" noProof="0" dirty="0" smtClean="0">
                          <a:ln>
                            <a:noFill/>
                          </a:ln>
                          <a:solidFill>
                            <a:prstClr val="black"/>
                          </a:solidFill>
                          <a:effectLst/>
                          <a:uLnTx/>
                          <a:uFillTx/>
                          <a:latin typeface="Arial"/>
                          <a:ea typeface="Times New Roman"/>
                          <a:cs typeface="Arial"/>
                        </a:rPr>
                        <a:t>when</a:t>
                      </a:r>
                      <a:r>
                        <a:rPr kumimoji="0" lang="en-GB" sz="500" b="0" i="0" u="none" strike="noStrike" kern="1200" cap="none" spc="0" normalizeH="0" baseline="0" noProof="0" dirty="0" smtClean="0">
                          <a:ln>
                            <a:noFill/>
                          </a:ln>
                          <a:solidFill>
                            <a:prstClr val="black"/>
                          </a:solidFill>
                          <a:effectLst/>
                          <a:uLnTx/>
                          <a:uFillTx/>
                          <a:latin typeface="Arial"/>
                          <a:ea typeface="Times New Roman"/>
                          <a:cs typeface="Arial"/>
                        </a:rPr>
                        <a:t>, </a:t>
                      </a:r>
                      <a:r>
                        <a:rPr kumimoji="0" lang="en-GB" sz="500" b="0" i="1" u="none" strike="noStrike" kern="1200" cap="none" spc="0" normalizeH="0" baseline="0" noProof="0" dirty="0" smtClean="0">
                          <a:ln>
                            <a:noFill/>
                          </a:ln>
                          <a:solidFill>
                            <a:prstClr val="black"/>
                          </a:solidFill>
                          <a:effectLst/>
                          <a:uLnTx/>
                          <a:uFillTx/>
                          <a:latin typeface="Arial"/>
                          <a:ea typeface="Times New Roman"/>
                          <a:cs typeface="Arial"/>
                        </a:rPr>
                        <a:t>if</a:t>
                      </a:r>
                      <a:r>
                        <a:rPr kumimoji="0" lang="en-GB" sz="500" b="0" i="0" u="none" strike="noStrike" kern="1200" cap="none" spc="0" normalizeH="0" baseline="0" noProof="0" dirty="0" smtClean="0">
                          <a:ln>
                            <a:noFill/>
                          </a:ln>
                          <a:solidFill>
                            <a:prstClr val="black"/>
                          </a:solidFill>
                          <a:effectLst/>
                          <a:uLnTx/>
                          <a:uFillTx/>
                          <a:latin typeface="Arial"/>
                          <a:ea typeface="Times New Roman"/>
                          <a:cs typeface="Arial"/>
                        </a:rPr>
                        <a:t>, </a:t>
                      </a:r>
                      <a:r>
                        <a:rPr kumimoji="0" lang="en-GB" sz="500" b="0" i="1" u="none" strike="noStrike" kern="1200" cap="none" spc="0" normalizeH="0" baseline="0" noProof="0" dirty="0" smtClean="0">
                          <a:ln>
                            <a:noFill/>
                          </a:ln>
                          <a:solidFill>
                            <a:prstClr val="black"/>
                          </a:solidFill>
                          <a:effectLst/>
                          <a:uLnTx/>
                          <a:uFillTx/>
                          <a:latin typeface="Arial"/>
                          <a:ea typeface="Times New Roman"/>
                          <a:cs typeface="Arial"/>
                        </a:rPr>
                        <a:t>that</a:t>
                      </a:r>
                      <a:r>
                        <a:rPr kumimoji="0" lang="en-GB" sz="500" b="0" i="0" u="none" strike="noStrike" kern="1200" cap="none" spc="0" normalizeH="0" baseline="0" noProof="0" dirty="0" smtClean="0">
                          <a:ln>
                            <a:noFill/>
                          </a:ln>
                          <a:solidFill>
                            <a:prstClr val="black"/>
                          </a:solidFill>
                          <a:effectLst/>
                          <a:uLnTx/>
                          <a:uFillTx/>
                          <a:latin typeface="Arial"/>
                          <a:ea typeface="Times New Roman"/>
                          <a:cs typeface="Arial"/>
                        </a:rPr>
                        <a:t>, or </a:t>
                      </a:r>
                      <a:r>
                        <a:rPr kumimoji="0" lang="en-GB" sz="500" b="0" i="1" u="none" strike="noStrike" kern="1200" cap="none" spc="0" normalizeH="0" baseline="0" noProof="0" dirty="0" smtClean="0">
                          <a:ln>
                            <a:noFill/>
                          </a:ln>
                          <a:solidFill>
                            <a:prstClr val="black"/>
                          </a:solidFill>
                          <a:effectLst/>
                          <a:uLnTx/>
                          <a:uFillTx/>
                          <a:latin typeface="Arial"/>
                          <a:ea typeface="Times New Roman"/>
                          <a:cs typeface="Arial"/>
                        </a:rPr>
                        <a:t>because</a:t>
                      </a:r>
                      <a:r>
                        <a:rPr kumimoji="0" lang="en-GB" sz="500" b="0" i="0" u="none" strike="noStrike" kern="1200" cap="none" spc="0" normalizeH="0" baseline="0" noProof="0" dirty="0" smtClean="0">
                          <a:ln>
                            <a:noFill/>
                          </a:ln>
                          <a:solidFill>
                            <a:prstClr val="black"/>
                          </a:solidFill>
                          <a:effectLst/>
                          <a:uLnTx/>
                          <a:uFillTx/>
                          <a:latin typeface="Arial"/>
                          <a:ea typeface="Times New Roman"/>
                          <a:cs typeface="Arial"/>
                        </a:rPr>
                        <a:t>) and co-ordination (using </a:t>
                      </a:r>
                      <a:r>
                        <a:rPr kumimoji="0" lang="en-GB" sz="500" b="0" i="1" u="none" strike="noStrike" kern="1200" cap="none" spc="0" normalizeH="0" baseline="0" noProof="0" dirty="0" smtClean="0">
                          <a:ln>
                            <a:noFill/>
                          </a:ln>
                          <a:solidFill>
                            <a:prstClr val="black"/>
                          </a:solidFill>
                          <a:effectLst/>
                          <a:uLnTx/>
                          <a:uFillTx/>
                          <a:latin typeface="Arial"/>
                          <a:ea typeface="Times New Roman"/>
                          <a:cs typeface="Arial"/>
                        </a:rPr>
                        <a:t>or</a:t>
                      </a:r>
                      <a:r>
                        <a:rPr kumimoji="0" lang="en-GB" sz="500" b="0" i="0" u="none" strike="noStrike" kern="1200" cap="none" spc="0" normalizeH="0" baseline="0" noProof="0" dirty="0" smtClean="0">
                          <a:ln>
                            <a:noFill/>
                          </a:ln>
                          <a:solidFill>
                            <a:prstClr val="black"/>
                          </a:solidFill>
                          <a:effectLst/>
                          <a:uLnTx/>
                          <a:uFillTx/>
                          <a:latin typeface="Arial"/>
                          <a:ea typeface="Times New Roman"/>
                          <a:cs typeface="Arial"/>
                        </a:rPr>
                        <a:t>, </a:t>
                      </a:r>
                      <a:r>
                        <a:rPr kumimoji="0" lang="en-GB" sz="500" b="0" i="1" u="none" strike="noStrike" kern="1200" cap="none" spc="0" normalizeH="0" baseline="0" noProof="0" dirty="0" smtClean="0">
                          <a:ln>
                            <a:noFill/>
                          </a:ln>
                          <a:solidFill>
                            <a:prstClr val="black"/>
                          </a:solidFill>
                          <a:effectLst/>
                          <a:uLnTx/>
                          <a:uFillTx/>
                          <a:latin typeface="Arial"/>
                          <a:ea typeface="Times New Roman"/>
                          <a:cs typeface="Arial"/>
                        </a:rPr>
                        <a:t>and</a:t>
                      </a:r>
                      <a:r>
                        <a:rPr kumimoji="0" lang="en-GB" sz="500" b="0" i="0" u="none" strike="noStrike" kern="1200" cap="none" spc="0" normalizeH="0" baseline="0" noProof="0" dirty="0" smtClean="0">
                          <a:ln>
                            <a:noFill/>
                          </a:ln>
                          <a:solidFill>
                            <a:prstClr val="black"/>
                          </a:solidFill>
                          <a:effectLst/>
                          <a:uLnTx/>
                          <a:uFillTx/>
                          <a:latin typeface="Arial"/>
                          <a:ea typeface="Times New Roman"/>
                          <a:cs typeface="Arial"/>
                        </a:rPr>
                        <a:t>, or </a:t>
                      </a:r>
                      <a:r>
                        <a:rPr kumimoji="0" lang="en-GB" sz="500" b="0" i="1" u="none" strike="noStrike" kern="1200" cap="none" spc="0" normalizeH="0" baseline="0" noProof="0" dirty="0" smtClean="0">
                          <a:ln>
                            <a:noFill/>
                          </a:ln>
                          <a:solidFill>
                            <a:prstClr val="black"/>
                          </a:solidFill>
                          <a:effectLst/>
                          <a:uLnTx/>
                          <a:uFillTx/>
                          <a:latin typeface="Arial"/>
                          <a:ea typeface="Times New Roman"/>
                          <a:cs typeface="Arial"/>
                        </a:rPr>
                        <a:t>but</a:t>
                      </a:r>
                      <a:r>
                        <a:rPr kumimoji="0" lang="en-GB" sz="500" b="0" i="0" u="none" strike="noStrike" kern="1200" cap="none" spc="0" normalizeH="0" baseline="0" noProof="0" dirty="0" smtClean="0">
                          <a:ln>
                            <a:noFill/>
                          </a:ln>
                          <a:solidFill>
                            <a:prstClr val="black"/>
                          </a:solidFill>
                          <a:effectLst/>
                          <a:uLnTx/>
                          <a:uFillTx/>
                          <a:latin typeface="Arial"/>
                          <a:ea typeface="Times New Roman"/>
                          <a:cs typeface="Arial"/>
                        </a:rPr>
                        <a:t>) </a:t>
                      </a:r>
                      <a:endPar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endParaRPr>
                    </a:p>
                    <a:p>
                      <a:pPr>
                        <a:lnSpc>
                          <a:spcPct val="120000"/>
                        </a:lnSpc>
                        <a:spcAft>
                          <a:spcPts val="1200"/>
                        </a:spcAft>
                      </a:pPr>
                      <a:endParaRPr lang="en-GB" sz="500" dirty="0" smtClean="0">
                        <a:effectLst/>
                        <a:latin typeface="Arial"/>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8E8"/>
                    </a:solidFill>
                  </a:tcPr>
                </a:tc>
              </a:tr>
            </a:tbl>
          </a:graphicData>
        </a:graphic>
      </p:graphicFrame>
    </p:spTree>
    <p:extLst>
      <p:ext uri="{BB962C8B-B14F-4D97-AF65-F5344CB8AC3E}">
        <p14:creationId xmlns:p14="http://schemas.microsoft.com/office/powerpoint/2010/main" val="3387596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81107121"/>
              </p:ext>
            </p:extLst>
          </p:nvPr>
        </p:nvGraphicFramePr>
        <p:xfrm>
          <a:off x="40959" y="908720"/>
          <a:ext cx="9108508" cy="3116580"/>
        </p:xfrm>
        <a:graphic>
          <a:graphicData uri="http://schemas.openxmlformats.org/drawingml/2006/table">
            <a:tbl>
              <a:tblPr firstRow="1" bandRow="1">
                <a:tableStyleId>{D7AC3CCA-C797-4891-BE02-D94E43425B78}</a:tableStyleId>
              </a:tblPr>
              <a:tblGrid>
                <a:gridCol w="827584"/>
                <a:gridCol w="2070231"/>
                <a:gridCol w="2070231"/>
                <a:gridCol w="2070231"/>
                <a:gridCol w="2070231"/>
              </a:tblGrid>
              <a:tr h="3115766">
                <a:tc>
                  <a:txBody>
                    <a:bodyPr/>
                    <a:lstStyle/>
                    <a:p>
                      <a:r>
                        <a:rPr lang="en-GB" sz="1000" b="0" dirty="0" smtClean="0"/>
                        <a:t>MA</a:t>
                      </a:r>
                      <a:r>
                        <a:rPr lang="en-GB" sz="1000" b="0" baseline="0" dirty="0" smtClean="0"/>
                        <a:t> Objectives </a:t>
                      </a:r>
                      <a:endParaRPr lang="en-GB" sz="1000" b="0" dirty="0"/>
                    </a:p>
                  </a:txBody>
                  <a:tcPr/>
                </a:tc>
                <a:tc>
                  <a:txBody>
                    <a:bodyPr/>
                    <a:lstStyle/>
                    <a:p>
                      <a:pPr>
                        <a:lnSpc>
                          <a:spcPct val="120000"/>
                        </a:lnSpc>
                        <a:spcAft>
                          <a:spcPts val="1200"/>
                        </a:spcAft>
                      </a:pPr>
                      <a:r>
                        <a:rPr lang="en-GB" sz="500" dirty="0" smtClean="0">
                          <a:effectLst/>
                        </a:rPr>
                        <a:t>Pupils should be taught to: </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u="none" strike="noStrike" kern="1200" cap="none" spc="0" normalizeH="0" baseline="0" noProof="0" dirty="0" smtClean="0">
                          <a:ln>
                            <a:noFill/>
                          </a:ln>
                          <a:effectLst/>
                          <a:uLnTx/>
                          <a:uFillTx/>
                        </a:rPr>
                        <a:t>apply their growing knowledge of root words, prefixes and suffixes (etymology and morphology) as listed in Appendix 1, both to read aloud and to understand the meaning of new words they meet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00" u="none" strike="noStrike" kern="1200" cap="none" spc="0" normalizeH="0" baseline="0" noProof="0" dirty="0" smtClean="0">
                          <a:ln>
                            <a:noFill/>
                          </a:ln>
                          <a:effectLst/>
                          <a:uLnTx/>
                          <a:uFillTx/>
                        </a:rPr>
                        <a:t>read further exception words, noting the unusual correspondences between spelling and sound, and where these occur in the word. </a:t>
                      </a:r>
                      <a:endParaRPr lang="en-GB" sz="500" dirty="0" smtClean="0">
                        <a:effectLst/>
                      </a:endParaRPr>
                    </a:p>
                    <a:p>
                      <a:endParaRPr lang="en-GB" sz="500" dirty="0" smtClean="0">
                        <a:effectLst/>
                      </a:endParaRPr>
                    </a:p>
                    <a:p>
                      <a:pPr>
                        <a:lnSpc>
                          <a:spcPct val="120000"/>
                        </a:lnSpc>
                        <a:spcAft>
                          <a:spcPts val="1200"/>
                        </a:spcAft>
                      </a:pPr>
                      <a:r>
                        <a:rPr lang="en-GB" sz="500" dirty="0" smtClean="0">
                          <a:effectLst/>
                        </a:rPr>
                        <a:t>Comprehension </a:t>
                      </a:r>
                    </a:p>
                    <a:p>
                      <a:pPr marL="0" marR="0" lvl="0" indent="0" algn="l" defTabSz="914400" rtl="0" eaLnBrk="1" fontAlgn="auto" latinLnBrk="0" hangingPunct="1">
                        <a:lnSpc>
                          <a:spcPct val="120000"/>
                        </a:lnSpc>
                        <a:spcBef>
                          <a:spcPts val="0"/>
                        </a:spcBef>
                        <a:spcAft>
                          <a:spcPts val="1200"/>
                        </a:spcAft>
                        <a:buClrTx/>
                        <a:buSzTx/>
                        <a:buFontTx/>
                        <a:buNone/>
                        <a:tabLst/>
                        <a:defRPr/>
                      </a:pPr>
                      <a:r>
                        <a:rPr kumimoji="0" lang="en-GB" sz="500" u="none" strike="noStrike" kern="1200" cap="none" spc="0" normalizeH="0" baseline="0" noProof="0" dirty="0" smtClean="0">
                          <a:ln>
                            <a:noFill/>
                          </a:ln>
                          <a:effectLst/>
                          <a:uLnTx/>
                          <a:uFillTx/>
                        </a:rPr>
                        <a:t>Pupils should be taught to:</a:t>
                      </a:r>
                      <a:endParaRPr lang="en-GB" sz="500" dirty="0" smtClean="0">
                        <a:effectLst/>
                      </a:endParaRP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using dictionaries to check the meaning of words that they have read</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increasing their familiarity with a wide range of books, including fairy stories, myths and legends, and retelling some of these orally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identifying themes and conventions in a wide range of books</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preparing poems and play scripts to read aloud and to perform, showing understanding through intonation, tone, volume and action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discussing words and phrases that capture the reader’s interest and imagination</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recognising some different forms of poetry (e.g. free verse, narrative poetry)</a:t>
                      </a:r>
                    </a:p>
                    <a:p>
                      <a:pPr>
                        <a:lnSpc>
                          <a:spcPct val="120000"/>
                        </a:lnSpc>
                        <a:spcAft>
                          <a:spcPts val="1200"/>
                        </a:spcAft>
                      </a:pPr>
                      <a:endParaRPr lang="en-GB" sz="500" b="0" dirty="0" smtClean="0">
                        <a:effectLst/>
                        <a:latin typeface="Arial"/>
                        <a:ea typeface="Times New Roman"/>
                        <a:cs typeface="Times New Roman"/>
                      </a:endParaRPr>
                    </a:p>
                  </a:txBody>
                  <a:tcPr/>
                </a:tc>
                <a:tc>
                  <a:txBody>
                    <a:bodyPr/>
                    <a:lstStyle/>
                    <a:p>
                      <a:pPr>
                        <a:spcAft>
                          <a:spcPts val="0"/>
                        </a:spcAft>
                      </a:pPr>
                      <a:endParaRPr lang="en-GB" sz="500" dirty="0" smtClean="0">
                        <a:effectLst/>
                      </a:endParaRPr>
                    </a:p>
                    <a:p>
                      <a:pPr>
                        <a:spcAft>
                          <a:spcPts val="0"/>
                        </a:spcAft>
                      </a:pPr>
                      <a:r>
                        <a:rPr lang="en-GB" sz="500" dirty="0">
                          <a:effectLst/>
                        </a:rPr>
                        <a:t> </a:t>
                      </a:r>
                      <a:r>
                        <a:rPr lang="en-GB" sz="500" dirty="0" smtClean="0">
                          <a:effectLst/>
                        </a:rPr>
                        <a:t>Pupils </a:t>
                      </a:r>
                      <a:r>
                        <a:rPr lang="en-GB" sz="500" dirty="0">
                          <a:effectLst/>
                        </a:rPr>
                        <a:t>should be taught to</a:t>
                      </a:r>
                      <a:r>
                        <a:rPr lang="en-GB" sz="500" dirty="0" smtClean="0">
                          <a:effectLst/>
                        </a:rPr>
                        <a:t>:</a:t>
                      </a:r>
                    </a:p>
                    <a:p>
                      <a:pPr>
                        <a:spcAft>
                          <a:spcPts val="0"/>
                        </a:spcAft>
                      </a:pPr>
                      <a:endParaRPr lang="en-GB" sz="50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500" dirty="0" smtClean="0">
                          <a:effectLst/>
                        </a:rPr>
                        <a:t>Spelling (see Appendix 1)</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u="none" strike="noStrike" kern="1200" cap="none" spc="0" normalizeH="0" baseline="0" noProof="0" dirty="0" smtClean="0">
                          <a:ln>
                            <a:noFill/>
                          </a:ln>
                          <a:effectLst/>
                          <a:uLnTx/>
                          <a:uFillTx/>
                        </a:rPr>
                        <a:t>spell words that are often misspelt (Appendix 1) </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u="none" strike="noStrike" kern="1200" cap="none" spc="0" normalizeH="0" baseline="0" noProof="0" dirty="0" smtClean="0">
                          <a:ln>
                            <a:noFill/>
                          </a:ln>
                          <a:effectLst/>
                          <a:uLnTx/>
                          <a:uFillTx/>
                        </a:rPr>
                        <a:t>use the first two or three letters of a word to check its spelling in a dictionary</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500" dirty="0" smtClean="0">
                          <a:effectLst/>
                        </a:rPr>
                        <a:t>Handwriting</a:t>
                      </a:r>
                    </a:p>
                    <a:p>
                      <a:pPr>
                        <a:spcAft>
                          <a:spcPts val="0"/>
                        </a:spcAft>
                      </a:pPr>
                      <a:r>
                        <a:rPr lang="en-GB" sz="500" dirty="0" smtClean="0">
                          <a:effectLst/>
                        </a:rPr>
                        <a:t> </a:t>
                      </a:r>
                    </a:p>
                    <a:p>
                      <a:pPr>
                        <a:lnSpc>
                          <a:spcPct val="120000"/>
                        </a:lnSpc>
                        <a:spcAft>
                          <a:spcPts val="1200"/>
                        </a:spcAft>
                      </a:pPr>
                      <a:r>
                        <a:rPr lang="en-GB" sz="500" dirty="0" smtClean="0">
                          <a:effectLst/>
                        </a:rPr>
                        <a:t>Pupils should be taught to: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00" u="none" strike="noStrike" kern="1200" cap="none" spc="0" normalizeH="0" baseline="0" noProof="0" dirty="0" smtClean="0">
                          <a:ln>
                            <a:noFill/>
                          </a:ln>
                          <a:effectLst/>
                          <a:uLnTx/>
                          <a:uFillTx/>
                        </a:rPr>
                        <a:t>increase the legibility, consistency and quality of their handwriting, </a:t>
                      </a:r>
                      <a:endParaRPr lang="en-GB" sz="500" dirty="0" smtClean="0">
                        <a:effectLst/>
                      </a:endParaRPr>
                    </a:p>
                    <a:p>
                      <a:pPr marL="0" lvl="0" indent="0">
                        <a:lnSpc>
                          <a:spcPct val="120000"/>
                        </a:lnSpc>
                        <a:spcAft>
                          <a:spcPts val="300"/>
                        </a:spcAft>
                        <a:buClr>
                          <a:srgbClr val="104F75"/>
                        </a:buClr>
                        <a:buSzPts val="1200"/>
                        <a:buFont typeface="Wingdings"/>
                        <a:buNone/>
                        <a:tabLst>
                          <a:tab pos="450215" algn="l"/>
                        </a:tabLst>
                      </a:pPr>
                      <a:endParaRPr lang="en-GB" sz="500" dirty="0" smtClean="0">
                        <a:effectLst/>
                        <a:latin typeface="Arial"/>
                        <a:ea typeface="Times New Roman"/>
                        <a:cs typeface="Times New Roman"/>
                      </a:endParaRPr>
                    </a:p>
                  </a:txBody>
                  <a:tcPr marL="68580" marR="68580" marT="0" marB="0"/>
                </a:tc>
                <a:tc>
                  <a:txBody>
                    <a:bodyPr/>
                    <a:lstStyle/>
                    <a:p>
                      <a:pPr marL="0" marR="0" lvl="0" indent="0" algn="l" defTabSz="914400" rtl="0" eaLnBrk="1" fontAlgn="auto" latinLnBrk="0" hangingPunct="1">
                        <a:lnSpc>
                          <a:spcPct val="120000"/>
                        </a:lnSpc>
                        <a:spcBef>
                          <a:spcPts val="0"/>
                        </a:spcBef>
                        <a:spcAft>
                          <a:spcPts val="1200"/>
                        </a:spcAft>
                        <a:buClrTx/>
                        <a:buSzTx/>
                        <a:buFontTx/>
                        <a:buNone/>
                        <a:tabLst/>
                        <a:defRPr/>
                      </a:pPr>
                      <a:r>
                        <a:rPr kumimoji="0" lang="en-GB" sz="500" u="none" strike="noStrike" kern="1200" cap="none" spc="0" normalizeH="0" baseline="0" noProof="0" dirty="0" smtClean="0">
                          <a:ln>
                            <a:noFill/>
                          </a:ln>
                          <a:effectLst/>
                          <a:uLnTx/>
                          <a:uFillTx/>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u="none" strike="noStrike" kern="1200" cap="none" spc="0" normalizeH="0" baseline="0" noProof="0" dirty="0" smtClean="0">
                          <a:ln>
                            <a:noFill/>
                          </a:ln>
                          <a:effectLst/>
                          <a:uLnTx/>
                          <a:uFillTx/>
                        </a:rPr>
                        <a:t>plan their writing by: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discussing writing similar to that which they are planning to write in order to understand and learn from its structure, grammar and vocabulary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discussing and recording ideas</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u="none" strike="noStrike" kern="1200" cap="none" spc="0" normalizeH="0" baseline="0" noProof="0" dirty="0" smtClean="0">
                          <a:ln>
                            <a:noFill/>
                          </a:ln>
                          <a:effectLst/>
                          <a:uLnTx/>
                          <a:uFillTx/>
                        </a:rPr>
                        <a:t>draft and write by: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composing and rehearsing sentences orally (including dialogue), progressively building a varied and rich vocabulary and an increasing range of sentence structures (See Appendix 2)</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organising paragraphs around a theme</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in narratives, creating settings, characters and plot</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in non-narrative material, using simple organisational devices such as headings and sub-headings  </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u="none" strike="noStrike" kern="1200" cap="none" spc="0" normalizeH="0" baseline="0" noProof="0" dirty="0" smtClean="0">
                          <a:ln>
                            <a:noFill/>
                          </a:ln>
                          <a:effectLst/>
                          <a:uLnTx/>
                          <a:uFillTx/>
                        </a:rPr>
                        <a:t>evaluate and edit by: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assessing the effectiveness of their own and others’ writing and suggesting improvements</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proposing changes to grammar and vocabulary to improve consistency, e.g. the accurate use of pronouns in sentences</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u="none" strike="noStrike" kern="1200" cap="none" spc="0" normalizeH="0" baseline="0" noProof="0" dirty="0" smtClean="0">
                          <a:ln>
                            <a:noFill/>
                          </a:ln>
                          <a:effectLst/>
                          <a:uLnTx/>
                          <a:uFillTx/>
                        </a:rPr>
                        <a:t>proof-read for spelling and punctuation errors</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u="none" strike="noStrike" kern="1200" cap="none" spc="0" normalizeH="0" baseline="0" noProof="0" dirty="0" smtClean="0">
                          <a:ln>
                            <a:noFill/>
                          </a:ln>
                          <a:effectLst/>
                          <a:uLnTx/>
                          <a:uFillTx/>
                        </a:rPr>
                        <a:t>read aloud their own writing, to a group or the whole class, using appropriate intonation and controlling the tone and volume so that the meaning is clear. </a:t>
                      </a:r>
                    </a:p>
                    <a:p>
                      <a:pPr marL="0" marR="0" lvl="0" indent="0" algn="l" defTabSz="914400" rtl="0" eaLnBrk="1" fontAlgn="auto" latinLnBrk="0" hangingPunct="1">
                        <a:lnSpc>
                          <a:spcPct val="120000"/>
                        </a:lnSpc>
                        <a:spcBef>
                          <a:spcPts val="0"/>
                        </a:spcBef>
                        <a:spcAft>
                          <a:spcPts val="1200"/>
                        </a:spcAft>
                        <a:buClrTx/>
                        <a:buSzTx/>
                        <a:buFontTx/>
                        <a:buNone/>
                        <a:tabLst/>
                        <a:defRPr/>
                      </a:pPr>
                      <a:endPar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endParaRPr>
                    </a:p>
                  </a:txBody>
                  <a:tcPr/>
                </a:tc>
                <a:tc>
                  <a:txBody>
                    <a:bodyPr/>
                    <a:lstStyle/>
                    <a:p>
                      <a:pPr>
                        <a:lnSpc>
                          <a:spcPct val="120000"/>
                        </a:lnSpc>
                        <a:spcAft>
                          <a:spcPts val="1200"/>
                        </a:spcAft>
                      </a:pPr>
                      <a:r>
                        <a:rPr lang="en-GB" sz="500" dirty="0" smtClean="0">
                          <a:effectLst/>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using conjunctions, adverbs and prepositions to express time and cause</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using fronted adverbials</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learning the grammar of word structure in Appendix 2</a:t>
                      </a:r>
                    </a:p>
                    <a:p>
                      <a:pPr>
                        <a:lnSpc>
                          <a:spcPct val="120000"/>
                        </a:lnSpc>
                        <a:spcAft>
                          <a:spcPts val="1200"/>
                        </a:spcAft>
                      </a:pPr>
                      <a:endParaRPr lang="en-GB" sz="500" dirty="0" smtClean="0">
                        <a:effectLst/>
                        <a:latin typeface="Arial"/>
                        <a:ea typeface="Times New Roman"/>
                        <a:cs typeface="Times New Roman"/>
                      </a:endParaRPr>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826544745"/>
              </p:ext>
            </p:extLst>
          </p:nvPr>
        </p:nvGraphicFramePr>
        <p:xfrm>
          <a:off x="35492" y="0"/>
          <a:ext cx="9108508" cy="937260"/>
        </p:xfrm>
        <a:graphic>
          <a:graphicData uri="http://schemas.openxmlformats.org/drawingml/2006/table">
            <a:tbl>
              <a:tblPr firstRow="1" bandRow="1">
                <a:tableStyleId>{073A0DAA-6AF3-43AB-8588-CEC1D06C72B9}</a:tableStyleId>
              </a:tblPr>
              <a:tblGrid>
                <a:gridCol w="827584"/>
                <a:gridCol w="2070231"/>
                <a:gridCol w="2070231"/>
                <a:gridCol w="2070231"/>
                <a:gridCol w="2070231"/>
              </a:tblGrid>
              <a:tr h="937260">
                <a:tc>
                  <a:txBody>
                    <a:bodyPr/>
                    <a:lstStyle/>
                    <a:p>
                      <a:pPr algn="ctr"/>
                      <a:r>
                        <a:rPr lang="en-GB" sz="1600" dirty="0" smtClean="0"/>
                        <a:t>Term 2</a:t>
                      </a:r>
                    </a:p>
                    <a:p>
                      <a:pPr algn="ctr"/>
                      <a:r>
                        <a:rPr lang="en-GB" sz="1200" dirty="0" smtClean="0"/>
                        <a:t>(Spring)</a:t>
                      </a:r>
                      <a:endParaRPr lang="en-GB" sz="1200" dirty="0"/>
                    </a:p>
                  </a:txBody>
                  <a:tcPr>
                    <a:lnB w="12700" cap="flat" cmpd="sng" algn="ctr">
                      <a:solidFill>
                        <a:schemeClr val="tx1"/>
                      </a:solidFill>
                      <a:prstDash val="solid"/>
                      <a:round/>
                      <a:headEnd type="none" w="med" len="med"/>
                      <a:tailEnd type="none" w="med" len="med"/>
                    </a:lnB>
                  </a:tcPr>
                </a:tc>
                <a:tc>
                  <a:txBody>
                    <a:bodyPr/>
                    <a:lstStyle/>
                    <a:p>
                      <a:pPr algn="ctr"/>
                      <a:r>
                        <a:rPr lang="en-GB" sz="1600" dirty="0" smtClean="0"/>
                        <a:t>Reading</a:t>
                      </a:r>
                      <a:endParaRPr lang="en-GB" sz="1600" dirty="0"/>
                    </a:p>
                  </a:txBody>
                  <a:tcPr>
                    <a:lnB w="12700" cap="flat" cmpd="sng" algn="ctr">
                      <a:solidFill>
                        <a:schemeClr val="tx1"/>
                      </a:solidFill>
                      <a:prstDash val="solid"/>
                      <a:round/>
                      <a:headEnd type="none" w="med" len="med"/>
                      <a:tailEnd type="none" w="med" len="med"/>
                    </a:lnB>
                  </a:tcPr>
                </a:tc>
                <a:tc>
                  <a:txBody>
                    <a:bodyPr/>
                    <a:lstStyle/>
                    <a:p>
                      <a:pPr algn="ctr"/>
                      <a:r>
                        <a:rPr lang="en-GB" sz="1600" dirty="0" smtClean="0"/>
                        <a:t>Writing</a:t>
                      </a:r>
                      <a:endParaRPr lang="en-GB" sz="1600" dirty="0"/>
                    </a:p>
                  </a:txBody>
                  <a:tcPr>
                    <a:lnB w="12700" cap="flat" cmpd="sng" algn="ctr">
                      <a:solidFill>
                        <a:schemeClr val="tx1"/>
                      </a:solidFill>
                      <a:prstDash val="solid"/>
                      <a:round/>
                      <a:headEnd type="none" w="med" len="med"/>
                      <a:tailEnd type="none" w="med" len="med"/>
                    </a:lnB>
                  </a:tcPr>
                </a:tc>
                <a:tc>
                  <a:txBody>
                    <a:bodyPr/>
                    <a:lstStyle/>
                    <a:p>
                      <a:pPr algn="ctr"/>
                      <a:r>
                        <a:rPr lang="en-GB" sz="1600" dirty="0" smtClean="0"/>
                        <a:t>Composition</a:t>
                      </a:r>
                      <a:endParaRPr lang="en-GB" sz="1600" dirty="0"/>
                    </a:p>
                  </a:txBody>
                  <a:tcPr>
                    <a:lnB w="12700" cap="flat" cmpd="sng" algn="ctr">
                      <a:solidFill>
                        <a:schemeClr val="tx1"/>
                      </a:solidFill>
                      <a:prstDash val="solid"/>
                      <a:round/>
                      <a:headEnd type="none" w="med" len="med"/>
                      <a:tailEnd type="none" w="med" len="med"/>
                    </a:lnB>
                  </a:tcPr>
                </a:tc>
                <a:tc>
                  <a:txBody>
                    <a:bodyPr/>
                    <a:lstStyle/>
                    <a:p>
                      <a:pPr algn="ctr"/>
                      <a:r>
                        <a:rPr lang="en-GB" sz="1600" dirty="0" smtClean="0"/>
                        <a:t>Grammar</a:t>
                      </a:r>
                      <a:r>
                        <a:rPr lang="en-GB" sz="1600" baseline="0" dirty="0" smtClean="0"/>
                        <a:t> and Punctuation</a:t>
                      </a:r>
                      <a:endParaRPr lang="en-GB" sz="1600" dirty="0"/>
                    </a:p>
                  </a:txBody>
                  <a:tcP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02012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05772608"/>
              </p:ext>
            </p:extLst>
          </p:nvPr>
        </p:nvGraphicFramePr>
        <p:xfrm>
          <a:off x="30563" y="908720"/>
          <a:ext cx="9108508" cy="4483918"/>
        </p:xfrm>
        <a:graphic>
          <a:graphicData uri="http://schemas.openxmlformats.org/drawingml/2006/table">
            <a:tbl>
              <a:tblPr firstRow="1" bandRow="1">
                <a:tableStyleId>{D7AC3CCA-C797-4891-BE02-D94E43425B78}</a:tableStyleId>
              </a:tblPr>
              <a:tblGrid>
                <a:gridCol w="827584"/>
                <a:gridCol w="2070231"/>
                <a:gridCol w="2070231"/>
                <a:gridCol w="2070231"/>
                <a:gridCol w="2070231"/>
              </a:tblGrid>
              <a:tr h="44839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u="none" strike="noStrike" kern="1200" cap="none" spc="0" normalizeH="0" baseline="0" noProof="0" dirty="0" smtClean="0">
                          <a:ln>
                            <a:noFill/>
                          </a:ln>
                          <a:effectLst/>
                          <a:uLnTx/>
                          <a:uFillTx/>
                        </a:rPr>
                        <a:t>HA Objectives</a:t>
                      </a:r>
                    </a:p>
                    <a:p>
                      <a:endParaRPr lang="en-GB" sz="500" dirty="0"/>
                    </a:p>
                  </a:txBody>
                  <a:tcPr/>
                </a:tc>
                <a:tc>
                  <a:txBody>
                    <a:bodyPr/>
                    <a:lstStyle/>
                    <a:p>
                      <a:pPr>
                        <a:lnSpc>
                          <a:spcPct val="120000"/>
                        </a:lnSpc>
                        <a:spcAft>
                          <a:spcPts val="1200"/>
                        </a:spcAft>
                      </a:pPr>
                      <a:r>
                        <a:rPr lang="en-GB" sz="500" dirty="0" smtClean="0">
                          <a:effectLst/>
                        </a:rPr>
                        <a:t>Pupils should be taught to: </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u="none" strike="noStrike" kern="1200" cap="none" spc="0" normalizeH="0" baseline="0" noProof="0" dirty="0" smtClean="0">
                          <a:ln>
                            <a:noFill/>
                          </a:ln>
                          <a:effectLst/>
                          <a:uLnTx/>
                          <a:uFillTx/>
                        </a:rPr>
                        <a:t>apply their growing knowledge of root words, prefixes and suffixes (morphology and etymology), as listed in Appendix 1, both to read aloud and to understand the meaning of new words that they meet.</a:t>
                      </a:r>
                    </a:p>
                    <a:p>
                      <a:pPr>
                        <a:lnSpc>
                          <a:spcPct val="120000"/>
                        </a:lnSpc>
                        <a:spcAft>
                          <a:spcPts val="1200"/>
                        </a:spcAft>
                      </a:pPr>
                      <a:endParaRPr lang="en-GB" sz="500" dirty="0" smtClean="0">
                        <a:effectLst/>
                      </a:endParaRPr>
                    </a:p>
                    <a:p>
                      <a:endParaRPr lang="en-GB" sz="500" dirty="0" smtClean="0">
                        <a:effectLst/>
                      </a:endParaRPr>
                    </a:p>
                    <a:p>
                      <a:pPr>
                        <a:lnSpc>
                          <a:spcPct val="120000"/>
                        </a:lnSpc>
                        <a:spcAft>
                          <a:spcPts val="1200"/>
                        </a:spcAft>
                      </a:pPr>
                      <a:r>
                        <a:rPr lang="en-GB" sz="500" dirty="0" smtClean="0">
                          <a:effectLst/>
                        </a:rPr>
                        <a:t>Comprehension </a:t>
                      </a:r>
                    </a:p>
                    <a:p>
                      <a:pPr marL="0" marR="0" lvl="0" indent="0" algn="l" defTabSz="914400" rtl="0" eaLnBrk="1" fontAlgn="auto" latinLnBrk="0" hangingPunct="1">
                        <a:lnSpc>
                          <a:spcPct val="120000"/>
                        </a:lnSpc>
                        <a:spcBef>
                          <a:spcPts val="0"/>
                        </a:spcBef>
                        <a:spcAft>
                          <a:spcPts val="300"/>
                        </a:spcAft>
                        <a:buClr>
                          <a:srgbClr val="104F75"/>
                        </a:buClr>
                        <a:buSzPts val="1200"/>
                        <a:buFont typeface="Wingdings"/>
                        <a:buNone/>
                        <a:tabLst>
                          <a:tab pos="450215" algn="l"/>
                        </a:tabLst>
                        <a:defRPr/>
                      </a:pPr>
                      <a:r>
                        <a:rPr lang="en-GB" sz="500" dirty="0" smtClean="0">
                          <a:effectLst/>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u="none" strike="noStrike" kern="1200" cap="none" spc="0" normalizeH="0" baseline="0" noProof="0" dirty="0" smtClean="0">
                          <a:ln>
                            <a:noFill/>
                          </a:ln>
                          <a:effectLst/>
                          <a:uLnTx/>
                          <a:uFillTx/>
                        </a:rPr>
                        <a:t>understand what they read by: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checking that the book makes sense to them, discussing their understanding and exploring the meaning of words in context</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asking questions to improve their understanding</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drawing inferences and justifying these with evidence from the text</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predicting what might happen from details stated and implied</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summarising the main ideas drawn from more than one paragraph, identifying key details that support the main ideas</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identifying how language, structure and presentation contribute to meaning </a:t>
                      </a:r>
                    </a:p>
                    <a:p>
                      <a:pPr>
                        <a:lnSpc>
                          <a:spcPct val="120000"/>
                        </a:lnSpc>
                        <a:spcAft>
                          <a:spcPts val="1200"/>
                        </a:spcAft>
                      </a:pPr>
                      <a:endParaRPr lang="en-GB" sz="500" dirty="0" smtClean="0">
                        <a:effectLst/>
                      </a:endParaRPr>
                    </a:p>
                    <a:p>
                      <a:pPr>
                        <a:lnSpc>
                          <a:spcPct val="120000"/>
                        </a:lnSpc>
                        <a:spcAft>
                          <a:spcPts val="1200"/>
                        </a:spcAft>
                      </a:pPr>
                      <a:endParaRPr lang="en-GB" sz="500" dirty="0" smtClean="0">
                        <a:effectLst/>
                        <a:latin typeface="Arial"/>
                        <a:ea typeface="Times New Roman"/>
                        <a:cs typeface="Times New Roman"/>
                      </a:endParaRPr>
                    </a:p>
                  </a:txBody>
                  <a:tcPr/>
                </a:tc>
                <a:tc>
                  <a:txBody>
                    <a:bodyPr/>
                    <a:lstStyle/>
                    <a:p>
                      <a:pPr>
                        <a:spcAft>
                          <a:spcPts val="0"/>
                        </a:spcAft>
                      </a:pPr>
                      <a:endParaRPr lang="en-GB" sz="500" dirty="0" smtClean="0">
                        <a:effectLst/>
                      </a:endParaRPr>
                    </a:p>
                    <a:p>
                      <a:pPr>
                        <a:spcAft>
                          <a:spcPts val="0"/>
                        </a:spcAft>
                      </a:pPr>
                      <a:r>
                        <a:rPr lang="en-GB" sz="500" dirty="0">
                          <a:effectLst/>
                        </a:rPr>
                        <a:t> </a:t>
                      </a:r>
                      <a:r>
                        <a:rPr lang="en-GB" sz="500" dirty="0" smtClean="0">
                          <a:effectLst/>
                        </a:rPr>
                        <a:t>Pupils </a:t>
                      </a:r>
                      <a:r>
                        <a:rPr lang="en-GB" sz="500" dirty="0">
                          <a:effectLst/>
                        </a:rPr>
                        <a:t>should be taught to</a:t>
                      </a:r>
                      <a:r>
                        <a:rPr lang="en-GB" sz="500" dirty="0" smtClean="0">
                          <a:effectLst/>
                        </a:rPr>
                        <a:t>:</a:t>
                      </a:r>
                    </a:p>
                    <a:p>
                      <a:pPr>
                        <a:spcAft>
                          <a:spcPts val="0"/>
                        </a:spcAft>
                      </a:pPr>
                      <a:endParaRPr lang="en-GB" sz="50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500" dirty="0" smtClean="0">
                          <a:effectLst/>
                        </a:rPr>
                        <a:t>Spelling (see Appendix 1)</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u="none" strike="noStrike" kern="1200" cap="none" spc="0" normalizeH="0" baseline="0" noProof="0" dirty="0" smtClean="0">
                          <a:ln>
                            <a:noFill/>
                          </a:ln>
                          <a:effectLst/>
                          <a:uLnTx/>
                          <a:uFillTx/>
                        </a:rPr>
                        <a:t>use dictionaries to check the spelling and meaning of words</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u="none" strike="noStrike" kern="1200" cap="none" spc="0" normalizeH="0" baseline="0" noProof="0" dirty="0" smtClean="0">
                          <a:ln>
                            <a:noFill/>
                          </a:ln>
                          <a:effectLst/>
                          <a:uLnTx/>
                          <a:uFillTx/>
                        </a:rPr>
                        <a:t>use the first three or four letters of a word to check spelling, meaning or both of these in a dictionary</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u="none" strike="noStrike" kern="1200" cap="none" spc="0" normalizeH="0" baseline="0" noProof="0" dirty="0" smtClean="0">
                          <a:ln>
                            <a:noFill/>
                          </a:ln>
                          <a:effectLst/>
                          <a:uLnTx/>
                          <a:uFillTx/>
                        </a:rPr>
                        <a:t>use a thesaurus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500" dirty="0" smtClean="0">
                          <a:effectLst/>
                        </a:rPr>
                        <a:t>Handwriting</a:t>
                      </a:r>
                    </a:p>
                    <a:p>
                      <a:pPr>
                        <a:spcAft>
                          <a:spcPts val="0"/>
                        </a:spcAft>
                      </a:pPr>
                      <a:r>
                        <a:rPr lang="en-GB" sz="500" dirty="0" smtClean="0">
                          <a:effectLst/>
                        </a:rPr>
                        <a:t> </a:t>
                      </a:r>
                    </a:p>
                    <a:p>
                      <a:pPr>
                        <a:lnSpc>
                          <a:spcPct val="120000"/>
                        </a:lnSpc>
                        <a:spcAft>
                          <a:spcPts val="1200"/>
                        </a:spcAft>
                      </a:pPr>
                      <a:r>
                        <a:rPr lang="en-GB" sz="500" dirty="0" smtClean="0">
                          <a:effectLst/>
                        </a:rPr>
                        <a:t>Pupils should be taught to:</a:t>
                      </a:r>
                    </a:p>
                    <a:p>
                      <a:pPr marL="0" marR="0" lvl="0" indent="0" algn="l" defTabSz="914400" rtl="0" eaLnBrk="1" fontAlgn="auto" latinLnBrk="0" hangingPunct="1">
                        <a:lnSpc>
                          <a:spcPct val="120000"/>
                        </a:lnSpc>
                        <a:spcBef>
                          <a:spcPts val="0"/>
                        </a:spcBef>
                        <a:spcAft>
                          <a:spcPts val="1200"/>
                        </a:spcAft>
                        <a:buClrTx/>
                        <a:buSzTx/>
                        <a:buFontTx/>
                        <a:buNone/>
                        <a:tabLst/>
                        <a:defRPr/>
                      </a:pPr>
                      <a:r>
                        <a:rPr kumimoji="0" lang="en-GB" sz="500" u="none" strike="noStrike" kern="1200" cap="none" spc="0" normalizeH="0" baseline="0" noProof="0" dirty="0" smtClean="0">
                          <a:ln>
                            <a:noFill/>
                          </a:ln>
                          <a:effectLst/>
                          <a:uLnTx/>
                          <a:uFillTx/>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u="none" strike="noStrike" kern="1200" cap="none" spc="0" normalizeH="0" baseline="0" noProof="0" dirty="0" smtClean="0">
                          <a:ln>
                            <a:noFill/>
                          </a:ln>
                          <a:effectLst/>
                          <a:uLnTx/>
                          <a:uFillTx/>
                        </a:rPr>
                        <a:t>write legibly, fluently, with increasing speed and personal style by: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choosing which shape of a letter to use when given choices and deciding, as part of their personal style, whether or not to join specific letters</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choosing the writing implement that is best suited for a task (e.g. quick notes, letters). </a:t>
                      </a:r>
                    </a:p>
                    <a:p>
                      <a:pPr>
                        <a:lnSpc>
                          <a:spcPct val="120000"/>
                        </a:lnSpc>
                        <a:spcAft>
                          <a:spcPts val="1200"/>
                        </a:spcAft>
                      </a:pPr>
                      <a:endParaRPr lang="en-GB" sz="500" dirty="0" smtClean="0">
                        <a:effectLst/>
                      </a:endParaRPr>
                    </a:p>
                    <a:p>
                      <a:pPr marL="0" lvl="0" indent="0">
                        <a:lnSpc>
                          <a:spcPct val="120000"/>
                        </a:lnSpc>
                        <a:spcAft>
                          <a:spcPts val="300"/>
                        </a:spcAft>
                        <a:buClr>
                          <a:srgbClr val="104F75"/>
                        </a:buClr>
                        <a:buSzPts val="1200"/>
                        <a:buFont typeface="Wingdings"/>
                        <a:buNone/>
                        <a:tabLst>
                          <a:tab pos="450215" algn="l"/>
                        </a:tabLst>
                      </a:pPr>
                      <a:endParaRPr lang="en-GB" sz="500" dirty="0" smtClean="0">
                        <a:effectLst/>
                        <a:latin typeface="Arial"/>
                        <a:ea typeface="Times New Roman"/>
                        <a:cs typeface="Times New Roman"/>
                      </a:endParaRPr>
                    </a:p>
                  </a:txBody>
                  <a:tcPr marL="68580" marR="68580" marT="0" marB="0"/>
                </a:tc>
                <a:tc>
                  <a:txBody>
                    <a:bodyPr/>
                    <a:lstStyle/>
                    <a:p>
                      <a:pPr marL="0" marR="0" lvl="0" indent="0" algn="l" defTabSz="914400" rtl="0" eaLnBrk="1" fontAlgn="auto" latinLnBrk="0" hangingPunct="1">
                        <a:lnSpc>
                          <a:spcPct val="120000"/>
                        </a:lnSpc>
                        <a:spcBef>
                          <a:spcPts val="0"/>
                        </a:spcBef>
                        <a:spcAft>
                          <a:spcPts val="1200"/>
                        </a:spcAft>
                        <a:buClrTx/>
                        <a:buSzTx/>
                        <a:buFontTx/>
                        <a:buNone/>
                        <a:tabLst/>
                        <a:defRPr/>
                      </a:pPr>
                      <a:r>
                        <a:rPr kumimoji="0" lang="en-GB" sz="500" u="none" strike="noStrike" kern="1200" cap="none" spc="0" normalizeH="0" baseline="0" noProof="0" dirty="0" smtClean="0">
                          <a:ln>
                            <a:noFill/>
                          </a:ln>
                          <a:effectLst/>
                          <a:uLnTx/>
                          <a:uFillTx/>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u="none" strike="noStrike" kern="1200" cap="none" spc="0" normalizeH="0" baseline="0" noProof="0" dirty="0" smtClean="0">
                          <a:ln>
                            <a:noFill/>
                          </a:ln>
                          <a:effectLst/>
                          <a:uLnTx/>
                          <a:uFillTx/>
                        </a:rPr>
                        <a:t>plan their writing by: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identifying the audience for and purpose of the writing, selecting the appropriate form and using other similar writing as models for their own</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noting and developing initial ideas, drawing on reading and research where necessary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in writing narratives, considering how authors have developed characters and settings in what they have read, listened to or seen performed</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u="none" strike="noStrike" kern="1200" cap="none" spc="0" normalizeH="0" baseline="0" noProof="0" dirty="0" smtClean="0">
                          <a:ln>
                            <a:noFill/>
                          </a:ln>
                          <a:effectLst/>
                          <a:uLnTx/>
                          <a:uFillTx/>
                        </a:rPr>
                        <a:t>draft and write by: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selecting appropriate grammar and vocabulary, understanding how such choices can change and enhance meaning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in narratives, describing settings, characters and atmosphere and integrating dialogue to convey character and advance the action</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précising longer passages</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using a wide range of devices to build cohesion within and across paragraphs</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using further organisational and presentational devices to structure text and to guide the reader (e.g. headings, bullet points, underlining) </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u="none" strike="noStrike" kern="1200" cap="none" spc="0" normalizeH="0" baseline="0" noProof="0" dirty="0" smtClean="0">
                          <a:ln>
                            <a:noFill/>
                          </a:ln>
                          <a:effectLst/>
                          <a:uLnTx/>
                          <a:uFillTx/>
                        </a:rPr>
                        <a:t>evaluate and edit by: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assessing the effectiveness of their own and others’ writing</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proposing changes to grammar, vocabulary and punctuation to enhance effects and clarify meaning</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ensuring the consistent and correct use of tense throughout a piece of writing</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ensuring correct subject and verb agreement when using singular and plural, distinguishing between the language of speech and writing and choosing the appropriate register</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500" u="none" strike="noStrike" kern="1200" cap="none" spc="0" normalizeH="0" baseline="0" noProof="0" dirty="0" smtClean="0">
                          <a:ln>
                            <a:noFill/>
                          </a:ln>
                          <a:effectLst/>
                          <a:uLnTx/>
                          <a:uFillTx/>
                        </a:rPr>
                        <a:t>proof-read for spelling and punctuation errors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00" u="none" strike="noStrike" kern="1200" cap="none" spc="0" normalizeH="0" baseline="0" noProof="0" dirty="0" smtClean="0">
                          <a:ln>
                            <a:noFill/>
                          </a:ln>
                          <a:effectLst/>
                          <a:uLnTx/>
                          <a:uFillTx/>
                        </a:rPr>
                        <a:t>perform their own compositions, using appropriate intonation, volume, and movement so that meaning is clear.</a:t>
                      </a:r>
                    </a:p>
                    <a:p>
                      <a:pPr marL="0" marR="0" lvl="0" indent="0" algn="l" defTabSz="914400" rtl="0" eaLnBrk="1" fontAlgn="auto" latinLnBrk="0" hangingPunct="1">
                        <a:lnSpc>
                          <a:spcPct val="120000"/>
                        </a:lnSpc>
                        <a:spcBef>
                          <a:spcPts val="0"/>
                        </a:spcBef>
                        <a:spcAft>
                          <a:spcPts val="1200"/>
                        </a:spcAft>
                        <a:buClrTx/>
                        <a:buSzTx/>
                        <a:buFontTx/>
                        <a:buNone/>
                        <a:tabLst/>
                        <a:defRPr/>
                      </a:pPr>
                      <a:endParaRPr kumimoji="0" lang="en-GB" sz="500" b="0" i="0" u="none" strike="noStrike" kern="1200" cap="none" spc="0" normalizeH="0" baseline="0" noProof="0" dirty="0" smtClean="0">
                        <a:ln>
                          <a:noFill/>
                        </a:ln>
                        <a:solidFill>
                          <a:prstClr val="black"/>
                        </a:solidFill>
                        <a:effectLst/>
                        <a:uLnTx/>
                        <a:uFillTx/>
                        <a:latin typeface="Arial"/>
                        <a:ea typeface="Times New Roman"/>
                        <a:cs typeface="Times New Roman"/>
                      </a:endParaRPr>
                    </a:p>
                  </a:txBody>
                  <a:tcPr/>
                </a:tc>
                <a:tc>
                  <a:txBody>
                    <a:bodyPr/>
                    <a:lstStyle/>
                    <a:p>
                      <a:pPr>
                        <a:lnSpc>
                          <a:spcPct val="120000"/>
                        </a:lnSpc>
                        <a:spcAft>
                          <a:spcPts val="1200"/>
                        </a:spcAft>
                      </a:pPr>
                      <a:r>
                        <a:rPr lang="en-GB" sz="500" dirty="0" smtClean="0">
                          <a:effectLst/>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using expanded noun phrases to convey complicated information concisely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using modal verbs or adverbs to indicate degrees of possibility</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using relative clauses beginning with who, which, where, why, whose, that or with an implied (i.e. omitted) relative pronoun</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500" u="none" strike="noStrike" kern="1200" cap="none" spc="0" normalizeH="0" baseline="0" noProof="0" dirty="0" smtClean="0">
                          <a:ln>
                            <a:noFill/>
                          </a:ln>
                          <a:effectLst/>
                          <a:uLnTx/>
                          <a:uFillTx/>
                        </a:rPr>
                        <a:t>learning the grammar of word structure in Appendix 2</a:t>
                      </a:r>
                    </a:p>
                    <a:p>
                      <a:pPr>
                        <a:lnSpc>
                          <a:spcPct val="120000"/>
                        </a:lnSpc>
                        <a:spcAft>
                          <a:spcPts val="1200"/>
                        </a:spcAft>
                      </a:pPr>
                      <a:endParaRPr lang="en-GB" sz="500" dirty="0" smtClean="0">
                        <a:effectLst/>
                        <a:latin typeface="Arial"/>
                        <a:ea typeface="Times New Roman"/>
                        <a:cs typeface="Times New Roman"/>
                      </a:endParaRPr>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333825840"/>
              </p:ext>
            </p:extLst>
          </p:nvPr>
        </p:nvGraphicFramePr>
        <p:xfrm>
          <a:off x="38396" y="0"/>
          <a:ext cx="9108508" cy="937260"/>
        </p:xfrm>
        <a:graphic>
          <a:graphicData uri="http://schemas.openxmlformats.org/drawingml/2006/table">
            <a:tbl>
              <a:tblPr firstRow="1" bandRow="1">
                <a:tableStyleId>{073A0DAA-6AF3-43AB-8588-CEC1D06C72B9}</a:tableStyleId>
              </a:tblPr>
              <a:tblGrid>
                <a:gridCol w="827584"/>
                <a:gridCol w="2070231"/>
                <a:gridCol w="2070231"/>
                <a:gridCol w="2070231"/>
                <a:gridCol w="2070231"/>
              </a:tblGrid>
              <a:tr h="937260">
                <a:tc>
                  <a:txBody>
                    <a:bodyPr/>
                    <a:lstStyle/>
                    <a:p>
                      <a:pPr algn="ctr"/>
                      <a:r>
                        <a:rPr lang="en-GB" sz="1600" dirty="0" smtClean="0"/>
                        <a:t>Term 2</a:t>
                      </a:r>
                    </a:p>
                    <a:p>
                      <a:pPr algn="ctr"/>
                      <a:r>
                        <a:rPr lang="en-GB" sz="1200" dirty="0" smtClean="0"/>
                        <a:t>(Spring)</a:t>
                      </a:r>
                      <a:endParaRPr lang="en-GB" sz="1200" dirty="0"/>
                    </a:p>
                  </a:txBody>
                  <a:tcPr>
                    <a:lnB w="12700" cap="flat" cmpd="sng" algn="ctr">
                      <a:solidFill>
                        <a:schemeClr val="tx1"/>
                      </a:solidFill>
                      <a:prstDash val="solid"/>
                      <a:round/>
                      <a:headEnd type="none" w="med" len="med"/>
                      <a:tailEnd type="none" w="med" len="med"/>
                    </a:lnB>
                  </a:tcPr>
                </a:tc>
                <a:tc>
                  <a:txBody>
                    <a:bodyPr/>
                    <a:lstStyle/>
                    <a:p>
                      <a:pPr algn="ctr"/>
                      <a:r>
                        <a:rPr lang="en-GB" sz="1600" dirty="0" smtClean="0"/>
                        <a:t>Reading</a:t>
                      </a:r>
                      <a:endParaRPr lang="en-GB" sz="1600" dirty="0"/>
                    </a:p>
                  </a:txBody>
                  <a:tcPr>
                    <a:lnB w="12700" cap="flat" cmpd="sng" algn="ctr">
                      <a:solidFill>
                        <a:schemeClr val="tx1"/>
                      </a:solidFill>
                      <a:prstDash val="solid"/>
                      <a:round/>
                      <a:headEnd type="none" w="med" len="med"/>
                      <a:tailEnd type="none" w="med" len="med"/>
                    </a:lnB>
                  </a:tcPr>
                </a:tc>
                <a:tc>
                  <a:txBody>
                    <a:bodyPr/>
                    <a:lstStyle/>
                    <a:p>
                      <a:pPr algn="ctr"/>
                      <a:r>
                        <a:rPr lang="en-GB" sz="1600" dirty="0" smtClean="0"/>
                        <a:t>Writing</a:t>
                      </a:r>
                      <a:endParaRPr lang="en-GB" sz="1600" dirty="0"/>
                    </a:p>
                  </a:txBody>
                  <a:tcPr>
                    <a:lnB w="12700" cap="flat" cmpd="sng" algn="ctr">
                      <a:solidFill>
                        <a:schemeClr val="tx1"/>
                      </a:solidFill>
                      <a:prstDash val="solid"/>
                      <a:round/>
                      <a:headEnd type="none" w="med" len="med"/>
                      <a:tailEnd type="none" w="med" len="med"/>
                    </a:lnB>
                  </a:tcPr>
                </a:tc>
                <a:tc>
                  <a:txBody>
                    <a:bodyPr/>
                    <a:lstStyle/>
                    <a:p>
                      <a:pPr algn="ctr"/>
                      <a:r>
                        <a:rPr lang="en-GB" sz="1600" dirty="0" smtClean="0"/>
                        <a:t>Composition</a:t>
                      </a:r>
                      <a:endParaRPr lang="en-GB" sz="1600" dirty="0"/>
                    </a:p>
                  </a:txBody>
                  <a:tcPr>
                    <a:lnB w="12700" cap="flat" cmpd="sng" algn="ctr">
                      <a:solidFill>
                        <a:schemeClr val="tx1"/>
                      </a:solidFill>
                      <a:prstDash val="solid"/>
                      <a:round/>
                      <a:headEnd type="none" w="med" len="med"/>
                      <a:tailEnd type="none" w="med" len="med"/>
                    </a:lnB>
                  </a:tcPr>
                </a:tc>
                <a:tc>
                  <a:txBody>
                    <a:bodyPr/>
                    <a:lstStyle/>
                    <a:p>
                      <a:pPr algn="ctr"/>
                      <a:r>
                        <a:rPr lang="en-GB" sz="1600" dirty="0" smtClean="0"/>
                        <a:t>Grammar</a:t>
                      </a:r>
                      <a:r>
                        <a:rPr lang="en-GB" sz="1600" baseline="0" dirty="0" smtClean="0"/>
                        <a:t> and Punctuation</a:t>
                      </a:r>
                      <a:endParaRPr lang="en-GB" sz="1600" dirty="0"/>
                    </a:p>
                  </a:txBody>
                  <a:tcP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24120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1886002"/>
              </p:ext>
            </p:extLst>
          </p:nvPr>
        </p:nvGraphicFramePr>
        <p:xfrm>
          <a:off x="0" y="0"/>
          <a:ext cx="9108508" cy="6597353"/>
        </p:xfrm>
        <a:graphic>
          <a:graphicData uri="http://schemas.openxmlformats.org/drawingml/2006/table">
            <a:tbl>
              <a:tblPr firstRow="1" bandRow="1">
                <a:tableStyleId>{073A0DAA-6AF3-43AB-8588-CEC1D06C72B9}</a:tableStyleId>
              </a:tblPr>
              <a:tblGrid>
                <a:gridCol w="827584"/>
                <a:gridCol w="2070231"/>
                <a:gridCol w="2070231"/>
                <a:gridCol w="2070231"/>
                <a:gridCol w="2070231"/>
              </a:tblGrid>
              <a:tr h="937260">
                <a:tc>
                  <a:txBody>
                    <a:bodyPr/>
                    <a:lstStyle/>
                    <a:p>
                      <a:pPr algn="ctr"/>
                      <a:r>
                        <a:rPr lang="en-GB" sz="1600" dirty="0" smtClean="0"/>
                        <a:t>Term 3</a:t>
                      </a:r>
                    </a:p>
                    <a:p>
                      <a:pPr algn="ctr"/>
                      <a:r>
                        <a:rPr lang="en-GB" sz="1200" dirty="0" smtClean="0"/>
                        <a:t>(Summer)</a:t>
                      </a:r>
                      <a:endParaRPr lang="en-GB" sz="1200" dirty="0"/>
                    </a:p>
                  </a:txBody>
                  <a:tcPr>
                    <a:lnB w="12700" cap="flat" cmpd="sng" algn="ctr">
                      <a:solidFill>
                        <a:schemeClr val="tx1"/>
                      </a:solidFill>
                      <a:prstDash val="solid"/>
                      <a:round/>
                      <a:headEnd type="none" w="med" len="med"/>
                      <a:tailEnd type="none" w="med" len="med"/>
                    </a:lnB>
                  </a:tcPr>
                </a:tc>
                <a:tc>
                  <a:txBody>
                    <a:bodyPr/>
                    <a:lstStyle/>
                    <a:p>
                      <a:pPr algn="ctr"/>
                      <a:r>
                        <a:rPr lang="en-GB" sz="1600" dirty="0" smtClean="0"/>
                        <a:t>Reading</a:t>
                      </a:r>
                      <a:endParaRPr lang="en-GB" sz="1600" dirty="0"/>
                    </a:p>
                  </a:txBody>
                  <a:tcPr>
                    <a:lnB w="12700" cap="flat" cmpd="sng" algn="ctr">
                      <a:solidFill>
                        <a:schemeClr val="tx1"/>
                      </a:solidFill>
                      <a:prstDash val="solid"/>
                      <a:round/>
                      <a:headEnd type="none" w="med" len="med"/>
                      <a:tailEnd type="none" w="med" len="med"/>
                    </a:lnB>
                  </a:tcPr>
                </a:tc>
                <a:tc>
                  <a:txBody>
                    <a:bodyPr/>
                    <a:lstStyle/>
                    <a:p>
                      <a:pPr algn="ctr"/>
                      <a:r>
                        <a:rPr lang="en-GB" sz="1600" dirty="0" smtClean="0"/>
                        <a:t>Writing</a:t>
                      </a:r>
                      <a:endParaRPr lang="en-GB" sz="1600" dirty="0"/>
                    </a:p>
                  </a:txBody>
                  <a:tcPr>
                    <a:lnB w="12700" cap="flat" cmpd="sng" algn="ctr">
                      <a:solidFill>
                        <a:schemeClr val="tx1"/>
                      </a:solidFill>
                      <a:prstDash val="solid"/>
                      <a:round/>
                      <a:headEnd type="none" w="med" len="med"/>
                      <a:tailEnd type="none" w="med" len="med"/>
                    </a:lnB>
                  </a:tcPr>
                </a:tc>
                <a:tc>
                  <a:txBody>
                    <a:bodyPr/>
                    <a:lstStyle/>
                    <a:p>
                      <a:pPr algn="ctr"/>
                      <a:r>
                        <a:rPr lang="en-GB" sz="1600" dirty="0" smtClean="0"/>
                        <a:t>Composition</a:t>
                      </a:r>
                      <a:endParaRPr lang="en-GB" sz="1600" dirty="0"/>
                    </a:p>
                  </a:txBody>
                  <a:tcPr>
                    <a:lnB w="12700" cap="flat" cmpd="sng" algn="ctr">
                      <a:solidFill>
                        <a:schemeClr val="tx1"/>
                      </a:solidFill>
                      <a:prstDash val="solid"/>
                      <a:round/>
                      <a:headEnd type="none" w="med" len="med"/>
                      <a:tailEnd type="none" w="med" len="med"/>
                    </a:lnB>
                  </a:tcPr>
                </a:tc>
                <a:tc>
                  <a:txBody>
                    <a:bodyPr/>
                    <a:lstStyle/>
                    <a:p>
                      <a:pPr algn="ctr"/>
                      <a:r>
                        <a:rPr lang="en-GB" sz="1600" dirty="0" smtClean="0"/>
                        <a:t>Grammar</a:t>
                      </a:r>
                      <a:r>
                        <a:rPr lang="en-GB" sz="1600" baseline="0" dirty="0" smtClean="0"/>
                        <a:t> and Punctuation</a:t>
                      </a:r>
                      <a:endParaRPr lang="en-GB" sz="1600" dirty="0"/>
                    </a:p>
                  </a:txBody>
                  <a:tcPr>
                    <a:lnB w="12700" cap="flat" cmpd="sng" algn="ctr">
                      <a:solidFill>
                        <a:schemeClr val="tx1"/>
                      </a:solidFill>
                      <a:prstDash val="solid"/>
                      <a:round/>
                      <a:headEnd type="none" w="med" len="med"/>
                      <a:tailEnd type="none" w="med" len="med"/>
                    </a:lnB>
                  </a:tcPr>
                </a:tc>
              </a:tr>
              <a:tr h="5660093">
                <a:tc>
                  <a:txBody>
                    <a:bodyPr/>
                    <a:lstStyle/>
                    <a:p>
                      <a:r>
                        <a:rPr lang="en-GB" sz="1000" dirty="0" smtClean="0"/>
                        <a:t>LA Objectives</a:t>
                      </a:r>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8E8"/>
                    </a:solidFill>
                  </a:tcPr>
                </a:tc>
                <a:tc>
                  <a:txBody>
                    <a:bodyPr/>
                    <a:lstStyle/>
                    <a:p>
                      <a:pPr>
                        <a:lnSpc>
                          <a:spcPct val="120000"/>
                        </a:lnSpc>
                        <a:spcAft>
                          <a:spcPts val="1200"/>
                        </a:spcAft>
                      </a:pPr>
                      <a:r>
                        <a:rPr lang="en-GB" sz="600" dirty="0" smtClean="0">
                          <a:effectLst/>
                          <a:latin typeface="Arial"/>
                          <a:ea typeface="Times New Roman"/>
                          <a:cs typeface="Arial"/>
                        </a:rPr>
                        <a:t>Pupils should be taught to: </a:t>
                      </a:r>
                    </a:p>
                    <a:p>
                      <a:pPr marL="342900" lvl="0" indent="-342900">
                        <a:lnSpc>
                          <a:spcPct val="120000"/>
                        </a:lnSpc>
                        <a:spcAft>
                          <a:spcPts val="300"/>
                        </a:spcAft>
                        <a:buClr>
                          <a:srgbClr val="104F75"/>
                        </a:buClr>
                        <a:buSzPts val="1200"/>
                        <a:buFont typeface="Wingdings"/>
                        <a:buChar char=""/>
                        <a:tabLst>
                          <a:tab pos="450215" algn="l"/>
                        </a:tabLst>
                      </a:pPr>
                      <a:r>
                        <a:rPr lang="en-GB" sz="600" dirty="0" smtClean="0">
                          <a:effectLst/>
                          <a:latin typeface="Arial"/>
                          <a:ea typeface="Times New Roman"/>
                          <a:cs typeface="Times New Roman"/>
                        </a:rPr>
                        <a:t>read further common exception words, noting unusual correspondence between spelling and sound and where these occur in the word</a:t>
                      </a:r>
                    </a:p>
                    <a:p>
                      <a:pPr marL="342900" lvl="0" indent="-342900">
                        <a:lnSpc>
                          <a:spcPct val="120000"/>
                        </a:lnSpc>
                        <a:spcAft>
                          <a:spcPts val="300"/>
                        </a:spcAft>
                        <a:buClr>
                          <a:srgbClr val="104F75"/>
                        </a:buClr>
                        <a:buSzPts val="1200"/>
                        <a:buFont typeface="Wingdings"/>
                        <a:buChar char=""/>
                        <a:tabLst>
                          <a:tab pos="450215" algn="l"/>
                        </a:tabLst>
                      </a:pPr>
                      <a:r>
                        <a:rPr lang="en-GB" sz="600" dirty="0" smtClean="0">
                          <a:effectLst/>
                          <a:latin typeface="Arial"/>
                          <a:ea typeface="Times New Roman"/>
                          <a:cs typeface="Times New Roman"/>
                        </a:rPr>
                        <a:t>read most words quickly and accurately when they have been frequently encountered without overt sounding and blending</a:t>
                      </a:r>
                    </a:p>
                    <a:p>
                      <a:pPr marL="342900" lvl="0" indent="-342900">
                        <a:lnSpc>
                          <a:spcPct val="120000"/>
                        </a:lnSpc>
                        <a:spcAft>
                          <a:spcPts val="300"/>
                        </a:spcAft>
                        <a:buClr>
                          <a:srgbClr val="104F75"/>
                        </a:buClr>
                        <a:buSzPts val="1200"/>
                        <a:buFont typeface="Wingdings"/>
                        <a:buChar char=""/>
                        <a:tabLst>
                          <a:tab pos="450215" algn="l"/>
                        </a:tabLst>
                      </a:pPr>
                      <a:r>
                        <a:rPr lang="en-GB" sz="600" dirty="0" smtClean="0">
                          <a:effectLst/>
                          <a:latin typeface="Arial"/>
                          <a:ea typeface="Times New Roman"/>
                          <a:cs typeface="Times New Roman"/>
                        </a:rPr>
                        <a:t>read aloud books closely matched to their improving phonic knowledge, sounding out unfamiliar words accurately, automatically and without undue hesitation</a:t>
                      </a:r>
                    </a:p>
                    <a:p>
                      <a:r>
                        <a:rPr lang="en-GB" sz="600" dirty="0" smtClean="0">
                          <a:effectLst/>
                          <a:latin typeface="Arial"/>
                          <a:ea typeface="Times New Roman"/>
                          <a:cs typeface="Times New Roman"/>
                        </a:rPr>
                        <a:t>re-read these books to build up their fluency and confidence in word reading.</a:t>
                      </a:r>
                    </a:p>
                    <a:p>
                      <a:endParaRPr lang="en-GB" sz="600" dirty="0" smtClean="0">
                        <a:effectLst/>
                        <a:latin typeface="Arial"/>
                        <a:ea typeface="Times New Roman"/>
                        <a:cs typeface="Times New Roman"/>
                      </a:endParaRPr>
                    </a:p>
                    <a:p>
                      <a:pPr>
                        <a:lnSpc>
                          <a:spcPct val="120000"/>
                        </a:lnSpc>
                        <a:spcAft>
                          <a:spcPts val="1200"/>
                        </a:spcAft>
                      </a:pPr>
                      <a:r>
                        <a:rPr lang="en-GB" sz="600" b="0" dirty="0" smtClean="0">
                          <a:effectLst/>
                          <a:latin typeface="Arial"/>
                          <a:ea typeface="Times New Roman"/>
                          <a:cs typeface="Arial"/>
                        </a:rPr>
                        <a:t>Comprehension </a:t>
                      </a:r>
                    </a:p>
                    <a:p>
                      <a:pPr>
                        <a:lnSpc>
                          <a:spcPct val="120000"/>
                        </a:lnSpc>
                        <a:spcAft>
                          <a:spcPts val="1200"/>
                        </a:spcAft>
                      </a:pPr>
                      <a:r>
                        <a:rPr lang="en-GB" sz="600" b="0" dirty="0" smtClean="0">
                          <a:effectLst/>
                          <a:latin typeface="Arial"/>
                          <a:ea typeface="Times New Roman"/>
                          <a:cs typeface="Arial"/>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understand both the books that they can already read accurately and fluently and those that they listen to by: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drawing on what they already know or on background information and vocabulary provided by the teacher</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Arial"/>
                        </a:rPr>
                        <a:t>checking that the text makes sense to them as they read and correcting inaccurate reading</a:t>
                      </a:r>
                      <a:endPar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endParaRP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making inferences on the basis of what is being said and done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answering and asking questions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Arial"/>
                        </a:rPr>
                        <a:t>predicting what might happen on the basis of what has been read so far</a:t>
                      </a:r>
                      <a:endPar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endParaRP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participate in discussion about books, poems and other works that are read to them and those that they can read for themselves, taking turns and listening to what others say</a:t>
                      </a:r>
                    </a:p>
                    <a:p>
                      <a:pPr>
                        <a:lnSpc>
                          <a:spcPct val="120000"/>
                        </a:lnSpc>
                        <a:spcAft>
                          <a:spcPts val="1200"/>
                        </a:spcAft>
                      </a:pPr>
                      <a:endParaRPr lang="en-GB" sz="600" b="0" dirty="0" smtClean="0">
                        <a:effectLst/>
                        <a:latin typeface="Arial"/>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8E8"/>
                    </a:solidFill>
                  </a:tcPr>
                </a:tc>
                <a:tc>
                  <a:txBody>
                    <a:bodyPr/>
                    <a:lstStyle/>
                    <a:p>
                      <a:pPr>
                        <a:spcAft>
                          <a:spcPts val="0"/>
                        </a:spcAft>
                      </a:pPr>
                      <a:endParaRPr lang="en-GB" sz="600" b="1" dirty="0" smtClean="0">
                        <a:effectLst/>
                        <a:latin typeface="Arial"/>
                        <a:ea typeface="Times New Roman"/>
                        <a:cs typeface="Times New Roman"/>
                      </a:endParaRPr>
                    </a:p>
                    <a:p>
                      <a:pPr>
                        <a:spcAft>
                          <a:spcPts val="0"/>
                        </a:spcAft>
                      </a:pPr>
                      <a:r>
                        <a:rPr lang="en-GB" sz="600" b="1" dirty="0">
                          <a:effectLst/>
                          <a:latin typeface="Arial"/>
                          <a:ea typeface="Times New Roman"/>
                          <a:cs typeface="Times New Roman"/>
                        </a:rPr>
                        <a:t> </a:t>
                      </a:r>
                      <a:r>
                        <a:rPr lang="en-GB" sz="600" dirty="0" smtClean="0">
                          <a:effectLst/>
                          <a:latin typeface="Arial"/>
                          <a:ea typeface="Times New Roman"/>
                          <a:cs typeface="Times New Roman"/>
                        </a:rPr>
                        <a:t>Pupils </a:t>
                      </a:r>
                      <a:r>
                        <a:rPr lang="en-GB" sz="600" dirty="0">
                          <a:effectLst/>
                          <a:latin typeface="Arial"/>
                          <a:ea typeface="Times New Roman"/>
                          <a:cs typeface="Times New Roman"/>
                        </a:rPr>
                        <a:t>should be taught to</a:t>
                      </a:r>
                      <a:r>
                        <a:rPr lang="en-GB" sz="600" dirty="0" smtClean="0">
                          <a:effectLst/>
                          <a:latin typeface="Arial"/>
                          <a:ea typeface="Times New Roman"/>
                          <a:cs typeface="Times New Roman"/>
                        </a:rPr>
                        <a:t>:</a:t>
                      </a:r>
                    </a:p>
                    <a:p>
                      <a:pPr>
                        <a:spcAft>
                          <a:spcPts val="0"/>
                        </a:spcAft>
                      </a:pPr>
                      <a:endParaRPr lang="en-GB" sz="600" dirty="0" smtClean="0">
                        <a:effectLst/>
                        <a:latin typeface="Arial"/>
                        <a:ea typeface="Times New Roman"/>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600" i="1" dirty="0" smtClean="0">
                          <a:effectLst/>
                          <a:latin typeface="Arial"/>
                          <a:ea typeface="Times New Roman"/>
                          <a:cs typeface="Times New Roman"/>
                        </a:rPr>
                        <a:t>Spelling </a:t>
                      </a:r>
                      <a:r>
                        <a:rPr lang="en-GB" sz="600" dirty="0" smtClean="0">
                          <a:effectLst/>
                          <a:latin typeface="Arial"/>
                          <a:ea typeface="Times New Roman"/>
                          <a:cs typeface="Times New Roman"/>
                        </a:rPr>
                        <a:t>(see Appendix 1)</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600" dirty="0" smtClean="0">
                        <a:effectLst/>
                        <a:latin typeface="Tahoma"/>
                        <a:ea typeface="Times New Roman"/>
                        <a:cs typeface="Times New Roman"/>
                      </a:endParaRP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add suffixes to spell longer words, e.g. </a:t>
                      </a:r>
                      <a:r>
                        <a:rPr kumimoji="0" lang="en-GB" sz="600" b="0" i="1" u="none" strike="noStrike" kern="1200" cap="none" spc="0" normalizeH="0" baseline="0" noProof="0" dirty="0" smtClean="0">
                          <a:ln>
                            <a:noFill/>
                          </a:ln>
                          <a:solidFill>
                            <a:prstClr val="black"/>
                          </a:solidFill>
                          <a:effectLst/>
                          <a:uLnTx/>
                          <a:uFillTx/>
                          <a:latin typeface="Arial"/>
                          <a:ea typeface="Times New Roman"/>
                          <a:cs typeface="Times New Roman"/>
                        </a:rPr>
                        <a:t>–</a:t>
                      </a:r>
                      <a:r>
                        <a:rPr kumimoji="0" lang="en-GB" sz="600" b="0" i="1" u="none" strike="noStrike" kern="1200" cap="none" spc="0" normalizeH="0" baseline="0" noProof="0" dirty="0" err="1" smtClean="0">
                          <a:ln>
                            <a:noFill/>
                          </a:ln>
                          <a:solidFill>
                            <a:prstClr val="black"/>
                          </a:solidFill>
                          <a:effectLst/>
                          <a:uLnTx/>
                          <a:uFillTx/>
                          <a:latin typeface="Arial"/>
                          <a:ea typeface="Times New Roman"/>
                          <a:cs typeface="Times New Roman"/>
                        </a:rPr>
                        <a:t>ment</a:t>
                      </a: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a:t>
                      </a:r>
                      <a:r>
                        <a:rPr kumimoji="0" lang="en-GB" sz="600" b="0" i="1" u="none" strike="noStrike" kern="1200" cap="none" spc="0" normalizeH="0" baseline="0" noProof="0" dirty="0" smtClean="0">
                          <a:ln>
                            <a:noFill/>
                          </a:ln>
                          <a:solidFill>
                            <a:prstClr val="black"/>
                          </a:solidFill>
                          <a:effectLst/>
                          <a:uLnTx/>
                          <a:uFillTx/>
                          <a:latin typeface="Arial"/>
                          <a:ea typeface="Times New Roman"/>
                          <a:cs typeface="Times New Roman"/>
                        </a:rPr>
                        <a:t> –ness</a:t>
                      </a: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a:t>
                      </a:r>
                      <a:r>
                        <a:rPr kumimoji="0" lang="en-GB" sz="600" b="0" i="1" u="none" strike="noStrike" kern="1200" cap="none" spc="0" normalizeH="0" baseline="0" noProof="0" dirty="0" smtClean="0">
                          <a:ln>
                            <a:noFill/>
                          </a:ln>
                          <a:solidFill>
                            <a:prstClr val="black"/>
                          </a:solidFill>
                          <a:effectLst/>
                          <a:uLnTx/>
                          <a:uFillTx/>
                          <a:latin typeface="Arial"/>
                          <a:ea typeface="Times New Roman"/>
                          <a:cs typeface="Times New Roman"/>
                        </a:rPr>
                        <a:t> –</a:t>
                      </a:r>
                      <a:r>
                        <a:rPr kumimoji="0" lang="en-GB" sz="600" b="0" i="1" u="none" strike="noStrike" kern="1200" cap="none" spc="0" normalizeH="0" baseline="0" noProof="0" dirty="0" err="1" smtClean="0">
                          <a:ln>
                            <a:noFill/>
                          </a:ln>
                          <a:solidFill>
                            <a:prstClr val="black"/>
                          </a:solidFill>
                          <a:effectLst/>
                          <a:uLnTx/>
                          <a:uFillTx/>
                          <a:latin typeface="Arial"/>
                          <a:ea typeface="Times New Roman"/>
                          <a:cs typeface="Times New Roman"/>
                        </a:rPr>
                        <a:t>ful</a:t>
                      </a:r>
                      <a:r>
                        <a:rPr kumimoji="0" lang="en-GB" sz="600" b="0" i="1" u="none" strike="noStrike" kern="1200" cap="none" spc="0" normalizeH="0" baseline="0" noProof="0" dirty="0" smtClean="0">
                          <a:ln>
                            <a:noFill/>
                          </a:ln>
                          <a:solidFill>
                            <a:prstClr val="black"/>
                          </a:solidFill>
                          <a:effectLst/>
                          <a:uLnTx/>
                          <a:uFillTx/>
                          <a:latin typeface="Arial"/>
                          <a:ea typeface="Times New Roman"/>
                          <a:cs typeface="Times New Roman"/>
                        </a:rPr>
                        <a:t> </a:t>
                      </a: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and</a:t>
                      </a:r>
                      <a:r>
                        <a:rPr kumimoji="0" lang="en-GB" sz="600" b="0" i="1" u="none" strike="noStrike" kern="1200" cap="none" spc="0" normalizeH="0" baseline="0" noProof="0" dirty="0" smtClean="0">
                          <a:ln>
                            <a:noFill/>
                          </a:ln>
                          <a:solidFill>
                            <a:prstClr val="black"/>
                          </a:solidFill>
                          <a:effectLst/>
                          <a:uLnTx/>
                          <a:uFillTx/>
                          <a:latin typeface="Arial"/>
                          <a:ea typeface="Times New Roman"/>
                          <a:cs typeface="Times New Roman"/>
                        </a:rPr>
                        <a:t> –less</a:t>
                      </a:r>
                      <a:endPar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endParaRP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apply spelling rules and guidelines, as listed in Appendix 1</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write from memory simple sentences dictated by the teacher that include words and punctuation taught so far.</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600" i="1" dirty="0" smtClean="0">
                        <a:effectLst/>
                        <a:latin typeface="Tahoma"/>
                        <a:ea typeface="Times New Roman"/>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600" i="1" dirty="0" smtClean="0">
                          <a:effectLst/>
                          <a:latin typeface="Tahoma"/>
                          <a:ea typeface="Times New Roman"/>
                          <a:cs typeface="Times New Roman"/>
                        </a:rPr>
                        <a:t>H</a:t>
                      </a:r>
                      <a:r>
                        <a:rPr lang="en-GB" sz="600" i="1" dirty="0" smtClean="0">
                          <a:effectLst/>
                          <a:latin typeface="Arial"/>
                          <a:ea typeface="Times New Roman"/>
                          <a:cs typeface="Times New Roman"/>
                        </a:rPr>
                        <a:t>andwriting</a:t>
                      </a:r>
                    </a:p>
                    <a:p>
                      <a:pPr marL="0" marR="0" lvl="0" indent="0" algn="l" defTabSz="914400" rtl="0" eaLnBrk="1" fontAlgn="auto" latinLnBrk="0" hangingPunct="1">
                        <a:lnSpc>
                          <a:spcPct val="120000"/>
                        </a:lnSpc>
                        <a:spcBef>
                          <a:spcPts val="0"/>
                        </a:spcBef>
                        <a:spcAft>
                          <a:spcPts val="1200"/>
                        </a:spcAft>
                        <a:buClrTx/>
                        <a:buSzTx/>
                        <a:buFontTx/>
                        <a:buNone/>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Pupils should be taught to:</a:t>
                      </a:r>
                      <a:endParaRPr lang="en-GB" sz="600" i="1" dirty="0" smtClean="0">
                        <a:effectLst/>
                        <a:latin typeface="Arial"/>
                        <a:ea typeface="Times New Roman"/>
                        <a:cs typeface="Times New Roman"/>
                      </a:endParaRPr>
                    </a:p>
                    <a:p>
                      <a:pPr marL="342900" lvl="0" indent="-342900">
                        <a:lnSpc>
                          <a:spcPct val="120000"/>
                        </a:lnSpc>
                        <a:spcAft>
                          <a:spcPts val="300"/>
                        </a:spcAft>
                        <a:buClr>
                          <a:srgbClr val="104F75"/>
                        </a:buClr>
                        <a:buSzPts val="1200"/>
                        <a:buFont typeface="Wingdings"/>
                        <a:buChar char=""/>
                        <a:tabLst>
                          <a:tab pos="450215" algn="l"/>
                        </a:tabLst>
                      </a:pPr>
                      <a:r>
                        <a:rPr lang="en-GB" sz="600" dirty="0" smtClean="0">
                          <a:effectLst/>
                          <a:latin typeface="Arial"/>
                          <a:ea typeface="Times New Roman"/>
                          <a:cs typeface="Times New Roman"/>
                        </a:rPr>
                        <a:t>write capital letters and digits of the correct size, orientation and relationship to one another and to lower case letters</a:t>
                      </a:r>
                    </a:p>
                    <a:p>
                      <a:pPr marL="342900" lvl="0" indent="-342900">
                        <a:lnSpc>
                          <a:spcPct val="120000"/>
                        </a:lnSpc>
                        <a:spcAft>
                          <a:spcPts val="300"/>
                        </a:spcAft>
                        <a:buClr>
                          <a:srgbClr val="104F75"/>
                        </a:buClr>
                        <a:buSzPts val="1200"/>
                        <a:buFont typeface="Wingdings"/>
                        <a:buChar char=""/>
                        <a:tabLst>
                          <a:tab pos="450215" algn="l"/>
                        </a:tabLst>
                      </a:pPr>
                      <a:r>
                        <a:rPr lang="en-GB" sz="600" dirty="0" smtClean="0">
                          <a:effectLst/>
                          <a:latin typeface="Arial"/>
                          <a:ea typeface="Times New Roman"/>
                          <a:cs typeface="Times New Roman"/>
                        </a:rPr>
                        <a:t>use spacing between words that reflects the size of the letters.</a:t>
                      </a:r>
                      <a:endParaRPr lang="en-GB" sz="600" dirty="0" smtClean="0">
                        <a:effectLst/>
                        <a:latin typeface="Tahoma"/>
                        <a:ea typeface="Times New Roman"/>
                        <a:cs typeface="Times New Roman"/>
                      </a:endParaRPr>
                    </a:p>
                    <a:p>
                      <a:pPr>
                        <a:spcAft>
                          <a:spcPts val="0"/>
                        </a:spcAft>
                      </a:pPr>
                      <a:r>
                        <a:rPr lang="en-GB" sz="600" dirty="0" smtClean="0">
                          <a:effectLst/>
                          <a:latin typeface="Arial"/>
                          <a:ea typeface="Times New Roman"/>
                          <a:cs typeface="Times New Roman"/>
                        </a:rPr>
                        <a:t> </a:t>
                      </a:r>
                      <a:endParaRPr lang="en-GB" sz="600" dirty="0" smtClean="0">
                        <a:effectLst/>
                        <a:latin typeface="Tahoma"/>
                        <a:ea typeface="Times New Roman"/>
                        <a:cs typeface="Times New Roman"/>
                      </a:endParaRPr>
                    </a:p>
                    <a:p>
                      <a:pPr marL="0" lvl="0" indent="0">
                        <a:lnSpc>
                          <a:spcPct val="120000"/>
                        </a:lnSpc>
                        <a:spcAft>
                          <a:spcPts val="300"/>
                        </a:spcAft>
                        <a:buClr>
                          <a:srgbClr val="104F75"/>
                        </a:buClr>
                        <a:buSzPts val="1200"/>
                        <a:buFont typeface="Wingdings"/>
                        <a:buNone/>
                        <a:tabLst>
                          <a:tab pos="450215" algn="l"/>
                        </a:tabLst>
                      </a:pPr>
                      <a:endParaRPr lang="en-GB" sz="600" dirty="0" smtClean="0">
                        <a:effectLst/>
                        <a:latin typeface="Arial"/>
                        <a:ea typeface="Times New Roman"/>
                        <a:cs typeface="Times New Roman"/>
                      </a:endParaRPr>
                    </a:p>
                    <a:p>
                      <a:pPr marL="0" lvl="0" indent="0">
                        <a:lnSpc>
                          <a:spcPct val="120000"/>
                        </a:lnSpc>
                        <a:spcAft>
                          <a:spcPts val="300"/>
                        </a:spcAft>
                        <a:buClr>
                          <a:srgbClr val="104F75"/>
                        </a:buClr>
                        <a:buSzPts val="1200"/>
                        <a:buFont typeface="Wingdings"/>
                        <a:buNone/>
                        <a:tabLst>
                          <a:tab pos="450215" algn="l"/>
                        </a:tabLst>
                      </a:pPr>
                      <a:endParaRPr lang="en-GB" sz="600" dirty="0">
                        <a:effectLst/>
                        <a:latin typeface="Arial"/>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8E8"/>
                    </a:solidFill>
                  </a:tcPr>
                </a:tc>
                <a:tc>
                  <a:txBody>
                    <a:bodyPr/>
                    <a:lstStyle/>
                    <a:p>
                      <a:pPr marL="0" marR="0" lvl="0" indent="0" algn="l" defTabSz="914400" rtl="0" eaLnBrk="1" fontAlgn="auto" latinLnBrk="0" hangingPunct="1">
                        <a:lnSpc>
                          <a:spcPct val="120000"/>
                        </a:lnSpc>
                        <a:spcBef>
                          <a:spcPts val="0"/>
                        </a:spcBef>
                        <a:spcAft>
                          <a:spcPts val="1200"/>
                        </a:spcAft>
                        <a:buClrTx/>
                        <a:buSzTx/>
                        <a:buFontTx/>
                        <a:buNone/>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make simple additions, revisions and corrections to their own writing by: </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evaluating their writing with the teacher and other pupils</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re-reading to check that their writing makes sense and that verbs to indicate time are used correctly and consistently, including verbs in the continuous form</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proof-reading to check for errors in spelling, grammar and punctuation (e.g. ends of sentences punctuated correctly) </a:t>
                      </a:r>
                    </a:p>
                    <a:p>
                      <a:pPr marL="342900" marR="0" lvl="0" indent="-342900" algn="l" defTabSz="914400" rtl="0" eaLnBrk="1" fontAlgn="auto" latinLnBrk="0" hangingPunct="1">
                        <a:lnSpc>
                          <a:spcPct val="120000"/>
                        </a:lnSpc>
                        <a:spcBef>
                          <a:spcPts val="0"/>
                        </a:spcBef>
                        <a:spcAft>
                          <a:spcPts val="300"/>
                        </a:spcAft>
                        <a:buClr>
                          <a:srgbClr val="104F75"/>
                        </a:buClr>
                        <a:buSzPts val="1200"/>
                        <a:buFont typeface="Wingdings"/>
                        <a:buChar char=""/>
                        <a:tabLst>
                          <a:tab pos="450215" algn="l"/>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read aloud what they have written with appropriate intonation to make the meaning clear.</a:t>
                      </a:r>
                    </a:p>
                    <a:p>
                      <a:pPr>
                        <a:lnSpc>
                          <a:spcPct val="120000"/>
                        </a:lnSpc>
                        <a:spcAft>
                          <a:spcPts val="1200"/>
                        </a:spcAft>
                      </a:pPr>
                      <a:endParaRPr lang="en-GB" sz="600" dirty="0" smtClean="0">
                        <a:effectLst/>
                        <a:latin typeface="Arial"/>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8E8"/>
                    </a:solidFill>
                  </a:tcPr>
                </a:tc>
                <a:tc>
                  <a:txBody>
                    <a:bodyPr/>
                    <a:lstStyle/>
                    <a:p>
                      <a:pPr>
                        <a:lnSpc>
                          <a:spcPct val="120000"/>
                        </a:lnSpc>
                        <a:spcAft>
                          <a:spcPts val="1200"/>
                        </a:spcAft>
                      </a:pPr>
                      <a:r>
                        <a:rPr lang="en-GB" sz="600" dirty="0" smtClean="0">
                          <a:effectLst/>
                          <a:latin typeface="Arial"/>
                          <a:ea typeface="Times New Roman"/>
                          <a:cs typeface="Times New Roman"/>
                        </a:rPr>
                        <a:t>Pupils should be taught to:</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learning the grammar of word structure in Appendix 2</a:t>
                      </a:r>
                    </a:p>
                    <a:p>
                      <a:pPr marL="342900" marR="0" lvl="0" indent="-342900" algn="l" defTabSz="914400" rtl="0" eaLnBrk="1" fontAlgn="auto" latinLnBrk="0" hangingPunct="1">
                        <a:lnSpc>
                          <a:spcPct val="120000"/>
                        </a:lnSpc>
                        <a:spcBef>
                          <a:spcPts val="0"/>
                        </a:spcBef>
                        <a:spcAft>
                          <a:spcPts val="300"/>
                        </a:spcAft>
                        <a:buClr>
                          <a:srgbClr val="104F75"/>
                        </a:buClr>
                        <a:buSzTx/>
                        <a:buFont typeface="Wingdings"/>
                        <a:buChar char=""/>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using some features of written Standard English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smtClean="0">
                          <a:ln>
                            <a:noFill/>
                          </a:ln>
                          <a:solidFill>
                            <a:prstClr val="black"/>
                          </a:solidFill>
                          <a:effectLst/>
                          <a:uLnTx/>
                          <a:uFillTx/>
                          <a:latin typeface="Arial"/>
                          <a:ea typeface="Times New Roman"/>
                          <a:cs typeface="Times New Roman"/>
                        </a:rPr>
                        <a:t>use and understand the grammatical terminology in Appendix 2 in discussing their writing. </a:t>
                      </a:r>
                      <a:endParaRPr kumimoji="0" lang="en-GB" sz="600" b="0" i="0" u="none" strike="noStrike" kern="1200" cap="none" spc="0" normalizeH="0" baseline="0" noProof="0" dirty="0" smtClean="0">
                        <a:ln>
                          <a:noFill/>
                        </a:ln>
                        <a:solidFill>
                          <a:prstClr val="black"/>
                        </a:solidFill>
                        <a:effectLst/>
                        <a:uLnTx/>
                        <a:uFillTx/>
                        <a:latin typeface="+mn-lt"/>
                        <a:ea typeface="+mn-ea"/>
                        <a:cs typeface="+mn-cs"/>
                      </a:endParaRPr>
                    </a:p>
                    <a:p>
                      <a:pPr>
                        <a:lnSpc>
                          <a:spcPct val="120000"/>
                        </a:lnSpc>
                        <a:spcAft>
                          <a:spcPts val="1200"/>
                        </a:spcAft>
                      </a:pPr>
                      <a:endParaRPr lang="en-GB" sz="600" dirty="0" smtClean="0">
                        <a:effectLst/>
                        <a:latin typeface="Arial"/>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8E8"/>
                    </a:solidFill>
                  </a:tcPr>
                </a:tc>
              </a:tr>
            </a:tbl>
          </a:graphicData>
        </a:graphic>
      </p:graphicFrame>
    </p:spTree>
    <p:extLst>
      <p:ext uri="{BB962C8B-B14F-4D97-AF65-F5344CB8AC3E}">
        <p14:creationId xmlns:p14="http://schemas.microsoft.com/office/powerpoint/2010/main" val="24957087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5008</TotalTime>
  <Words>3413</Words>
  <Application>Microsoft Office PowerPoint</Application>
  <PresentationFormat>On-screen Show (4:3)</PresentationFormat>
  <Paragraphs>452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30</cp:revision>
  <cp:lastPrinted>2014-06-13T15:15:59Z</cp:lastPrinted>
  <dcterms:created xsi:type="dcterms:W3CDTF">2014-06-08T22:11:03Z</dcterms:created>
  <dcterms:modified xsi:type="dcterms:W3CDTF">2014-06-13T15:22:03Z</dcterms:modified>
</cp:coreProperties>
</file>